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4" r:id="rId1"/>
  </p:sldMasterIdLst>
  <p:sldIdLst>
    <p:sldId id="256" r:id="rId2"/>
    <p:sldId id="268" r:id="rId3"/>
    <p:sldId id="269" r:id="rId4"/>
    <p:sldId id="270" r:id="rId5"/>
    <p:sldId id="271" r:id="rId6"/>
    <p:sldId id="272" r:id="rId7"/>
    <p:sldId id="273" r:id="rId8"/>
    <p:sldId id="266" r:id="rId9"/>
    <p:sldId id="274" r:id="rId10"/>
    <p:sldId id="275" r:id="rId11"/>
    <p:sldId id="258" r:id="rId12"/>
    <p:sldId id="261" r:id="rId13"/>
    <p:sldId id="267" r:id="rId14"/>
    <p:sldId id="259" r:id="rId15"/>
    <p:sldId id="260" r:id="rId16"/>
    <p:sldId id="286" r:id="rId17"/>
    <p:sldId id="265" r:id="rId18"/>
    <p:sldId id="262" r:id="rId19"/>
    <p:sldId id="263" r:id="rId20"/>
    <p:sldId id="264" r:id="rId21"/>
    <p:sldId id="276" r:id="rId22"/>
    <p:sldId id="277" r:id="rId23"/>
    <p:sldId id="278" r:id="rId24"/>
    <p:sldId id="279" r:id="rId25"/>
    <p:sldId id="280" r:id="rId26"/>
    <p:sldId id="281" r:id="rId27"/>
    <p:sldId id="282" r:id="rId28"/>
    <p:sldId id="283" r:id="rId29"/>
    <p:sldId id="284" r:id="rId30"/>
    <p:sldId id="285" r:id="rId31"/>
    <p:sldId id="287" r:id="rId32"/>
    <p:sldId id="289" r:id="rId33"/>
    <p:sldId id="290" r:id="rId34"/>
    <p:sldId id="291" r:id="rId35"/>
    <p:sldId id="292" r:id="rId36"/>
    <p:sldId id="293" r:id="rId37"/>
    <p:sldId id="294" r:id="rId38"/>
    <p:sldId id="295" r:id="rId39"/>
    <p:sldId id="296" r:id="rId40"/>
    <p:sldId id="297" r:id="rId41"/>
    <p:sldId id="29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3/8/2022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523336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3/8/2022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254522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3/8/2022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693816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3/8/2022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680712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3/8/2022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4196017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2345051-2045-45DA-935E-2E3CA1A69ADC}" type="datetimeFigureOut">
              <a:rPr lang="en-US" smtClean="0"/>
              <a:t>3/8/2022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524358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2345051-2045-45DA-935E-2E3CA1A69ADC}" type="datetimeFigureOut">
              <a:rPr lang="en-US" smtClean="0"/>
              <a:t>3/8/2022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213234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3/8/2022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8057423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3/8/2022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4007010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3/8/2022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900128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345051-2045-45DA-935E-2E3CA1A69ADC}" type="datetimeFigureOut">
              <a:rPr lang="en-US" smtClean="0"/>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303272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t>3/8/2022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2412436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345051-2045-45DA-935E-2E3CA1A69ADC}" type="datetimeFigureOut">
              <a:rPr lang="en-US" smtClean="0"/>
              <a:t>3/8/2022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962556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2345051-2045-45DA-935E-2E3CA1A69ADC}" type="datetimeFigureOut">
              <a:rPr lang="en-US" smtClean="0"/>
              <a:t>3/8/2022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196948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2345051-2045-45DA-935E-2E3CA1A69ADC}" type="datetimeFigureOut">
              <a:rPr lang="en-US" smtClean="0"/>
              <a:t>3/8/2022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12283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2345051-2045-45DA-935E-2E3CA1A69ADC}" type="datetimeFigureOut">
              <a:rPr lang="en-US" smtClean="0"/>
              <a:t>3/8/2022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A7CD31F4-64FA-4BA0-9498-67783267A8C8}" type="slidenum">
              <a:rPr lang="en-US" smtClean="0"/>
              <a:t>‹#›</a:t>
            </a:fld>
            <a:endParaRPr lang="en-US" dirty="0"/>
          </a:p>
        </p:txBody>
      </p:sp>
    </p:spTree>
    <p:extLst>
      <p:ext uri="{BB962C8B-B14F-4D97-AF65-F5344CB8AC3E}">
        <p14:creationId xmlns:p14="http://schemas.microsoft.com/office/powerpoint/2010/main" val="1135075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47698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2345051-2045-45DA-935E-2E3CA1A69ADC}" type="datetimeFigureOut">
              <a:rPr lang="en-US" smtClean="0"/>
              <a:t>3/8/2022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465277273"/>
      </p:ext>
    </p:extLst>
  </p:cSld>
  <p:clrMap bg1="dk1" tx1="lt1" bg2="dk2" tx2="lt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6121E-C00F-4F96-9987-25DB3805AE0F}"/>
              </a:ext>
            </a:extLst>
          </p:cNvPr>
          <p:cNvSpPr>
            <a:spLocks noGrp="1"/>
          </p:cNvSpPr>
          <p:nvPr>
            <p:ph type="ctrTitle"/>
          </p:nvPr>
        </p:nvSpPr>
        <p:spPr>
          <a:xfrm>
            <a:off x="5289754" y="639097"/>
            <a:ext cx="6253317" cy="3686015"/>
          </a:xfrm>
        </p:spPr>
        <p:txBody>
          <a:bodyPr>
            <a:normAutofit/>
          </a:bodyPr>
          <a:lstStyle/>
          <a:p>
            <a:r>
              <a:rPr lang="en-US" b="1" dirty="0"/>
              <a:t>Docker</a:t>
            </a:r>
            <a:endParaRPr lang="en-IN" b="1" dirty="0"/>
          </a:p>
        </p:txBody>
      </p:sp>
      <p:sp>
        <p:nvSpPr>
          <p:cNvPr id="3" name="Subtitle 2">
            <a:extLst>
              <a:ext uri="{FF2B5EF4-FFF2-40B4-BE49-F238E27FC236}">
                <a16:creationId xmlns:a16="http://schemas.microsoft.com/office/drawing/2014/main" id="{D1934D4D-A1A1-4D6B-AC03-6A76562ABACF}"/>
              </a:ext>
            </a:extLst>
          </p:cNvPr>
          <p:cNvSpPr>
            <a:spLocks noGrp="1"/>
          </p:cNvSpPr>
          <p:nvPr>
            <p:ph type="subTitle" idx="1"/>
          </p:nvPr>
        </p:nvSpPr>
        <p:spPr>
          <a:xfrm>
            <a:off x="5289753" y="4455621"/>
            <a:ext cx="6269347" cy="1238616"/>
          </a:xfrm>
        </p:spPr>
        <p:txBody>
          <a:bodyPr>
            <a:normAutofit/>
          </a:bodyPr>
          <a:lstStyle/>
          <a:p>
            <a:r>
              <a:rPr lang="en-US" b="1" dirty="0"/>
              <a:t>Presented by Rahamthulla Shaik</a:t>
            </a:r>
            <a:endParaRPr lang="en-IN" b="1" dirty="0"/>
          </a:p>
        </p:txBody>
      </p:sp>
    </p:spTree>
    <p:extLst>
      <p:ext uri="{BB962C8B-B14F-4D97-AF65-F5344CB8AC3E}">
        <p14:creationId xmlns:p14="http://schemas.microsoft.com/office/powerpoint/2010/main" val="163301405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3BA58C-79E5-4B3B-BF20-F078F00C84DF}"/>
              </a:ext>
            </a:extLst>
          </p:cNvPr>
          <p:cNvSpPr>
            <a:spLocks noGrp="1"/>
          </p:cNvSpPr>
          <p:nvPr>
            <p:ph idx="1"/>
          </p:nvPr>
        </p:nvSpPr>
        <p:spPr>
          <a:xfrm>
            <a:off x="215153" y="71718"/>
            <a:ext cx="11833411" cy="6786282"/>
          </a:xfrm>
        </p:spPr>
        <p:txBody>
          <a:bodyPr>
            <a:normAutofit/>
          </a:bodyPr>
          <a:lstStyle/>
          <a:p>
            <a:pPr marL="0" indent="0">
              <a:buNone/>
            </a:pPr>
            <a:r>
              <a:rPr lang="en-US" sz="2100" b="1" dirty="0">
                <a:solidFill>
                  <a:schemeClr val="accent1"/>
                </a:solidFill>
              </a:rPr>
              <a:t>Docker images (template)</a:t>
            </a:r>
          </a:p>
          <a:p>
            <a:pPr>
              <a:buFont typeface="Courier New" panose="02070309020205020404" pitchFamily="49" charset="0"/>
              <a:buChar char="o"/>
            </a:pPr>
            <a:r>
              <a:rPr lang="en-US" dirty="0"/>
              <a:t>Docker images are the read only binary templates used to create docker containers</a:t>
            </a:r>
          </a:p>
          <a:p>
            <a:pPr>
              <a:buFont typeface="Courier New" panose="02070309020205020404" pitchFamily="49" charset="0"/>
              <a:buChar char="o"/>
            </a:pPr>
            <a:r>
              <a:rPr lang="en-US" dirty="0"/>
              <a:t>single file with all dependencies and configuration required to run a program</a:t>
            </a:r>
          </a:p>
          <a:p>
            <a:pPr marL="0" indent="0">
              <a:buNone/>
            </a:pPr>
            <a:r>
              <a:rPr lang="en-US" sz="2100" b="1" dirty="0">
                <a:solidFill>
                  <a:schemeClr val="accent1"/>
                </a:solidFill>
              </a:rPr>
              <a:t>Docker compose</a:t>
            </a:r>
          </a:p>
          <a:p>
            <a:pPr>
              <a:buFont typeface="Arial" panose="020B0604020202020204" pitchFamily="34" charset="0"/>
              <a:buChar char="•"/>
            </a:pPr>
            <a:endParaRPr lang="en-US" dirty="0"/>
          </a:p>
          <a:p>
            <a:pPr marL="0" indent="0">
              <a:buNone/>
            </a:pPr>
            <a:r>
              <a:rPr lang="en-US" sz="2100" b="1" dirty="0">
                <a:solidFill>
                  <a:schemeClr val="accent1"/>
                </a:solidFill>
              </a:rPr>
              <a:t>Docker Host</a:t>
            </a:r>
          </a:p>
          <a:p>
            <a:pPr>
              <a:buFont typeface="Courier New" panose="02070309020205020404" pitchFamily="49" charset="0"/>
              <a:buChar char="o"/>
            </a:pPr>
            <a:r>
              <a:rPr lang="en-US" dirty="0"/>
              <a:t>Docker is used to provide an environment to execute and run applications it contains the docker </a:t>
            </a:r>
            <a:r>
              <a:rPr lang="en-US" dirty="0" err="1"/>
              <a:t>doemon</a:t>
            </a:r>
            <a:r>
              <a:rPr lang="en-US" dirty="0"/>
              <a:t>, images containers networks and storages</a:t>
            </a:r>
            <a:endParaRPr lang="en-IN" dirty="0"/>
          </a:p>
        </p:txBody>
      </p:sp>
    </p:spTree>
    <p:extLst>
      <p:ext uri="{BB962C8B-B14F-4D97-AF65-F5344CB8AC3E}">
        <p14:creationId xmlns:p14="http://schemas.microsoft.com/office/powerpoint/2010/main" val="2261684389"/>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410FC-709A-491F-8136-CAE2C07AD6BF}"/>
              </a:ext>
            </a:extLst>
          </p:cNvPr>
          <p:cNvSpPr>
            <a:spLocks noGrp="1"/>
          </p:cNvSpPr>
          <p:nvPr>
            <p:ph type="title"/>
          </p:nvPr>
        </p:nvSpPr>
        <p:spPr>
          <a:xfrm>
            <a:off x="98612" y="98612"/>
            <a:ext cx="11985812" cy="6759388"/>
          </a:xfrm>
        </p:spPr>
        <p:txBody>
          <a:bodyPr>
            <a:noAutofit/>
          </a:bodyPr>
          <a:lstStyle/>
          <a:p>
            <a:r>
              <a:rPr lang="en-IN" sz="2400" dirty="0">
                <a:solidFill>
                  <a:schemeClr val="accent1"/>
                </a:solidFill>
                <a:latin typeface="Consolas" panose="020B0609020204030204" pitchFamily="49" charset="0"/>
                <a:cs typeface="Times New Roman" panose="02020603050405020304" pitchFamily="18" charset="0"/>
              </a:rPr>
              <a:t>Basic Commands in Docker</a:t>
            </a:r>
            <a:br>
              <a:rPr lang="en-IN" sz="2400" dirty="0">
                <a:latin typeface="Consolas" panose="020B0609020204030204" pitchFamily="49" charset="0"/>
                <a:cs typeface="Times New Roman" panose="02020603050405020304" pitchFamily="18" charset="0"/>
              </a:rPr>
            </a:br>
            <a:r>
              <a:rPr lang="en-IN" sz="2400" dirty="0">
                <a:latin typeface="Consolas" panose="020B0609020204030204" pitchFamily="49" charset="0"/>
                <a:cs typeface="Times New Roman" panose="02020603050405020304" pitchFamily="18" charset="0"/>
              </a:rPr>
              <a:t>Sell all images present in your local machine: </a:t>
            </a:r>
            <a:r>
              <a:rPr lang="en-IN" sz="2400" dirty="0">
                <a:solidFill>
                  <a:schemeClr val="accent3"/>
                </a:solidFill>
                <a:latin typeface="Consolas" panose="020B0609020204030204" pitchFamily="49" charset="0"/>
                <a:cs typeface="Times New Roman" panose="02020603050405020304" pitchFamily="18" charset="0"/>
              </a:rPr>
              <a:t>docker images</a:t>
            </a:r>
            <a:br>
              <a:rPr lang="en-IN" sz="2400" dirty="0">
                <a:latin typeface="Consolas" panose="020B0609020204030204" pitchFamily="49" charset="0"/>
                <a:cs typeface="Times New Roman" panose="02020603050405020304" pitchFamily="18" charset="0"/>
              </a:rPr>
            </a:br>
            <a:r>
              <a:rPr lang="en-IN" sz="2400" dirty="0">
                <a:latin typeface="Consolas" panose="020B0609020204030204" pitchFamily="49" charset="0"/>
                <a:cs typeface="Times New Roman" panose="02020603050405020304" pitchFamily="18" charset="0"/>
              </a:rPr>
              <a:t>Find out images in docker hub: </a:t>
            </a:r>
            <a:r>
              <a:rPr lang="en-IN" sz="2400" dirty="0">
                <a:solidFill>
                  <a:schemeClr val="accent3"/>
                </a:solidFill>
                <a:latin typeface="Consolas" panose="020B0609020204030204" pitchFamily="49" charset="0"/>
                <a:cs typeface="Times New Roman" panose="02020603050405020304" pitchFamily="18" charset="0"/>
              </a:rPr>
              <a:t>docker search Jenkins/ubuntu/etc</a:t>
            </a:r>
            <a:br>
              <a:rPr lang="en-IN" sz="2400" dirty="0">
                <a:latin typeface="Consolas" panose="020B0609020204030204" pitchFamily="49" charset="0"/>
                <a:cs typeface="Times New Roman" panose="02020603050405020304" pitchFamily="18" charset="0"/>
              </a:rPr>
            </a:br>
            <a:r>
              <a:rPr lang="en-IN" sz="2400" dirty="0">
                <a:latin typeface="Consolas" panose="020B0609020204030204" pitchFamily="49" charset="0"/>
                <a:cs typeface="Times New Roman" panose="02020603050405020304" pitchFamily="18" charset="0"/>
              </a:rPr>
              <a:t>Download images from docker hub to local machine: </a:t>
            </a:r>
            <a:r>
              <a:rPr lang="en-IN" sz="2400" dirty="0">
                <a:solidFill>
                  <a:schemeClr val="accent3"/>
                </a:solidFill>
                <a:latin typeface="Consolas" panose="020B0609020204030204" pitchFamily="49" charset="0"/>
                <a:cs typeface="Times New Roman" panose="02020603050405020304" pitchFamily="18" charset="0"/>
              </a:rPr>
              <a:t>docker pull Jenkins/ubuntu/etc</a:t>
            </a:r>
            <a:br>
              <a:rPr lang="en-IN" sz="2400" dirty="0">
                <a:latin typeface="Consolas" panose="020B0609020204030204" pitchFamily="49" charset="0"/>
                <a:cs typeface="Times New Roman" panose="02020603050405020304" pitchFamily="18" charset="0"/>
              </a:rPr>
            </a:br>
            <a:r>
              <a:rPr lang="en-IN" sz="2400" dirty="0">
                <a:latin typeface="Consolas" panose="020B0609020204030204" pitchFamily="49" charset="0"/>
                <a:cs typeface="Times New Roman" panose="02020603050405020304" pitchFamily="18" charset="0"/>
              </a:rPr>
              <a:t>TO give name to container: </a:t>
            </a:r>
            <a:r>
              <a:rPr lang="en-IN" sz="2400" dirty="0">
                <a:solidFill>
                  <a:schemeClr val="accent3"/>
                </a:solidFill>
                <a:latin typeface="Consolas" panose="020B0609020204030204" pitchFamily="49" charset="0"/>
                <a:cs typeface="Times New Roman" panose="02020603050405020304" pitchFamily="18" charset="0"/>
              </a:rPr>
              <a:t>docker run -it --name </a:t>
            </a:r>
            <a:r>
              <a:rPr lang="en-IN" sz="2400" dirty="0" err="1">
                <a:solidFill>
                  <a:schemeClr val="accent3"/>
                </a:solidFill>
                <a:latin typeface="Consolas" panose="020B0609020204030204" pitchFamily="49" charset="0"/>
                <a:cs typeface="Times New Roman" panose="02020603050405020304" pitchFamily="18" charset="0"/>
              </a:rPr>
              <a:t>Raham</a:t>
            </a:r>
            <a:r>
              <a:rPr lang="en-IN" sz="2400" dirty="0">
                <a:solidFill>
                  <a:schemeClr val="accent3"/>
                </a:solidFill>
                <a:latin typeface="Consolas" panose="020B0609020204030204" pitchFamily="49" charset="0"/>
                <a:cs typeface="Times New Roman" panose="02020603050405020304" pitchFamily="18" charset="0"/>
              </a:rPr>
              <a:t> ubuntu /bin/bash</a:t>
            </a:r>
            <a:br>
              <a:rPr lang="en-IN" sz="2400" dirty="0">
                <a:latin typeface="Consolas" panose="020B0609020204030204" pitchFamily="49" charset="0"/>
                <a:cs typeface="Times New Roman" panose="02020603050405020304" pitchFamily="18" charset="0"/>
              </a:rPr>
            </a:br>
            <a:r>
              <a:rPr lang="en-IN" sz="2400" dirty="0">
                <a:latin typeface="Consolas" panose="020B0609020204030204" pitchFamily="49" charset="0"/>
                <a:cs typeface="Times New Roman" panose="02020603050405020304" pitchFamily="18" charset="0"/>
              </a:rPr>
              <a:t>To check service is start to not: </a:t>
            </a:r>
            <a:r>
              <a:rPr lang="en-IN" sz="2400" dirty="0">
                <a:solidFill>
                  <a:schemeClr val="accent3"/>
                </a:solidFill>
                <a:latin typeface="Consolas" panose="020B0609020204030204" pitchFamily="49" charset="0"/>
                <a:cs typeface="Times New Roman" panose="02020603050405020304" pitchFamily="18" charset="0"/>
              </a:rPr>
              <a:t>service docker status</a:t>
            </a:r>
            <a:br>
              <a:rPr lang="en-IN" sz="2400" dirty="0">
                <a:latin typeface="Consolas" panose="020B0609020204030204" pitchFamily="49" charset="0"/>
                <a:cs typeface="Times New Roman" panose="02020603050405020304" pitchFamily="18" charset="0"/>
              </a:rPr>
            </a:br>
            <a:r>
              <a:rPr lang="en-IN" sz="2400" dirty="0">
                <a:latin typeface="Consolas" panose="020B0609020204030204" pitchFamily="49" charset="0"/>
                <a:cs typeface="Times New Roman" panose="02020603050405020304" pitchFamily="18" charset="0"/>
              </a:rPr>
              <a:t>TO start container: </a:t>
            </a:r>
            <a:r>
              <a:rPr lang="en-IN" sz="2400" dirty="0">
                <a:solidFill>
                  <a:schemeClr val="accent3"/>
                </a:solidFill>
                <a:latin typeface="Consolas" panose="020B0609020204030204" pitchFamily="49" charset="0"/>
                <a:cs typeface="Times New Roman" panose="02020603050405020304" pitchFamily="18" charset="0"/>
              </a:rPr>
              <a:t>docker start </a:t>
            </a:r>
            <a:r>
              <a:rPr lang="en-IN" sz="2400" dirty="0" err="1">
                <a:solidFill>
                  <a:schemeClr val="accent3"/>
                </a:solidFill>
                <a:latin typeface="Consolas" panose="020B0609020204030204" pitchFamily="49" charset="0"/>
                <a:cs typeface="Times New Roman" panose="02020603050405020304" pitchFamily="18" charset="0"/>
              </a:rPr>
              <a:t>Raham</a:t>
            </a:r>
            <a:br>
              <a:rPr lang="en-IN" sz="2400" dirty="0">
                <a:latin typeface="Consolas" panose="020B0609020204030204" pitchFamily="49" charset="0"/>
                <a:cs typeface="Times New Roman" panose="02020603050405020304" pitchFamily="18" charset="0"/>
              </a:rPr>
            </a:br>
            <a:r>
              <a:rPr lang="en-IN" sz="2400" dirty="0">
                <a:latin typeface="Consolas" panose="020B0609020204030204" pitchFamily="49" charset="0"/>
                <a:cs typeface="Times New Roman" panose="02020603050405020304" pitchFamily="18" charset="0"/>
              </a:rPr>
              <a:t>To go inside container: </a:t>
            </a:r>
            <a:r>
              <a:rPr lang="en-IN" sz="2400" dirty="0">
                <a:solidFill>
                  <a:schemeClr val="accent3"/>
                </a:solidFill>
                <a:latin typeface="Consolas" panose="020B0609020204030204" pitchFamily="49" charset="0"/>
                <a:cs typeface="Times New Roman" panose="02020603050405020304" pitchFamily="18" charset="0"/>
              </a:rPr>
              <a:t>docker attach </a:t>
            </a:r>
            <a:r>
              <a:rPr lang="en-IN" sz="2400" dirty="0" err="1">
                <a:solidFill>
                  <a:schemeClr val="accent3"/>
                </a:solidFill>
                <a:latin typeface="Consolas" panose="020B0609020204030204" pitchFamily="49" charset="0"/>
                <a:cs typeface="Times New Roman" panose="02020603050405020304" pitchFamily="18" charset="0"/>
              </a:rPr>
              <a:t>Raham</a:t>
            </a:r>
            <a:br>
              <a:rPr lang="en-IN" sz="2400" dirty="0">
                <a:latin typeface="Consolas" panose="020B0609020204030204" pitchFamily="49" charset="0"/>
                <a:cs typeface="Times New Roman" panose="02020603050405020304" pitchFamily="18" charset="0"/>
              </a:rPr>
            </a:br>
            <a:r>
              <a:rPr lang="en-IN" sz="2400" dirty="0">
                <a:latin typeface="Consolas" panose="020B0609020204030204" pitchFamily="49" charset="0"/>
                <a:cs typeface="Times New Roman" panose="02020603050405020304" pitchFamily="18" charset="0"/>
              </a:rPr>
              <a:t>To see all container: </a:t>
            </a:r>
            <a:r>
              <a:rPr lang="en-IN" sz="2400" dirty="0">
                <a:solidFill>
                  <a:schemeClr val="accent3"/>
                </a:solidFill>
                <a:latin typeface="Consolas" panose="020B0609020204030204" pitchFamily="49" charset="0"/>
                <a:cs typeface="Times New Roman" panose="02020603050405020304" pitchFamily="18" charset="0"/>
              </a:rPr>
              <a:t>docker </a:t>
            </a:r>
            <a:r>
              <a:rPr lang="en-IN" sz="2400" dirty="0" err="1">
                <a:solidFill>
                  <a:schemeClr val="accent3"/>
                </a:solidFill>
                <a:latin typeface="Consolas" panose="020B0609020204030204" pitchFamily="49" charset="0"/>
                <a:cs typeface="Times New Roman" panose="02020603050405020304" pitchFamily="18" charset="0"/>
              </a:rPr>
              <a:t>ps</a:t>
            </a:r>
            <a:r>
              <a:rPr lang="en-IN" sz="2400" dirty="0">
                <a:solidFill>
                  <a:schemeClr val="accent3"/>
                </a:solidFill>
                <a:latin typeface="Consolas" panose="020B0609020204030204" pitchFamily="49" charset="0"/>
                <a:cs typeface="Times New Roman" panose="02020603050405020304" pitchFamily="18" charset="0"/>
              </a:rPr>
              <a:t> -a</a:t>
            </a:r>
            <a:br>
              <a:rPr lang="en-IN" sz="2400" dirty="0">
                <a:latin typeface="Consolas" panose="020B0609020204030204" pitchFamily="49" charset="0"/>
                <a:cs typeface="Times New Roman" panose="02020603050405020304" pitchFamily="18" charset="0"/>
              </a:rPr>
            </a:br>
            <a:r>
              <a:rPr lang="en-IN" sz="2400" dirty="0">
                <a:latin typeface="Consolas" panose="020B0609020204030204" pitchFamily="49" charset="0"/>
                <a:cs typeface="Times New Roman" panose="02020603050405020304" pitchFamily="18" charset="0"/>
              </a:rPr>
              <a:t>TO see only running container: </a:t>
            </a:r>
            <a:r>
              <a:rPr lang="en-IN" sz="2400" dirty="0">
                <a:solidFill>
                  <a:schemeClr val="accent3"/>
                </a:solidFill>
                <a:latin typeface="Consolas" panose="020B0609020204030204" pitchFamily="49" charset="0"/>
                <a:cs typeface="Times New Roman" panose="02020603050405020304" pitchFamily="18" charset="0"/>
              </a:rPr>
              <a:t>docker </a:t>
            </a:r>
            <a:r>
              <a:rPr lang="en-IN" sz="2400" dirty="0" err="1">
                <a:solidFill>
                  <a:schemeClr val="accent3"/>
                </a:solidFill>
                <a:latin typeface="Consolas" panose="020B0609020204030204" pitchFamily="49" charset="0"/>
                <a:cs typeface="Times New Roman" panose="02020603050405020304" pitchFamily="18" charset="0"/>
              </a:rPr>
              <a:t>ps</a:t>
            </a:r>
            <a:r>
              <a:rPr lang="en-IN" sz="2400" dirty="0">
                <a:solidFill>
                  <a:schemeClr val="accent3"/>
                </a:solidFill>
                <a:latin typeface="Consolas" panose="020B0609020204030204" pitchFamily="49" charset="0"/>
                <a:cs typeface="Times New Roman" panose="02020603050405020304" pitchFamily="18" charset="0"/>
              </a:rPr>
              <a:t>  </a:t>
            </a:r>
            <a:r>
              <a:rPr lang="en-IN" sz="2400" dirty="0">
                <a:latin typeface="Consolas" panose="020B0609020204030204" pitchFamily="49" charset="0"/>
                <a:cs typeface="Times New Roman" panose="02020603050405020304" pitchFamily="18" charset="0"/>
              </a:rPr>
              <a:t>=&gt; process status</a:t>
            </a:r>
            <a:br>
              <a:rPr lang="en-IN" sz="2400" dirty="0">
                <a:latin typeface="Consolas" panose="020B0609020204030204" pitchFamily="49" charset="0"/>
                <a:cs typeface="Times New Roman" panose="02020603050405020304" pitchFamily="18" charset="0"/>
              </a:rPr>
            </a:br>
            <a:r>
              <a:rPr lang="en-IN" sz="2400" dirty="0">
                <a:latin typeface="Consolas" panose="020B0609020204030204" pitchFamily="49" charset="0"/>
                <a:cs typeface="Times New Roman" panose="02020603050405020304" pitchFamily="18" charset="0"/>
              </a:rPr>
              <a:t>To stop container: </a:t>
            </a:r>
            <a:r>
              <a:rPr lang="en-IN" sz="2400" dirty="0">
                <a:solidFill>
                  <a:schemeClr val="accent3"/>
                </a:solidFill>
                <a:latin typeface="Consolas" panose="020B0609020204030204" pitchFamily="49" charset="0"/>
                <a:cs typeface="Times New Roman" panose="02020603050405020304" pitchFamily="18" charset="0"/>
              </a:rPr>
              <a:t>docker stop </a:t>
            </a:r>
            <a:r>
              <a:rPr lang="en-IN" sz="2400" dirty="0" err="1">
                <a:solidFill>
                  <a:schemeClr val="accent3"/>
                </a:solidFill>
                <a:latin typeface="Consolas" panose="020B0609020204030204" pitchFamily="49" charset="0"/>
                <a:cs typeface="Times New Roman" panose="02020603050405020304" pitchFamily="18" charset="0"/>
              </a:rPr>
              <a:t>Raham</a:t>
            </a:r>
            <a:br>
              <a:rPr lang="en-IN" sz="2400" dirty="0">
                <a:latin typeface="Consolas" panose="020B0609020204030204" pitchFamily="49" charset="0"/>
                <a:cs typeface="Times New Roman" panose="02020603050405020304" pitchFamily="18" charset="0"/>
              </a:rPr>
            </a:br>
            <a:r>
              <a:rPr lang="en-IN" sz="2400" dirty="0">
                <a:latin typeface="Consolas" panose="020B0609020204030204" pitchFamily="49" charset="0"/>
                <a:cs typeface="Times New Roman" panose="02020603050405020304" pitchFamily="18" charset="0"/>
              </a:rPr>
              <a:t>To delete container: </a:t>
            </a:r>
            <a:r>
              <a:rPr lang="en-IN" sz="2400" dirty="0">
                <a:solidFill>
                  <a:schemeClr val="accent3"/>
                </a:solidFill>
                <a:latin typeface="Consolas" panose="020B0609020204030204" pitchFamily="49" charset="0"/>
                <a:cs typeface="Times New Roman" panose="02020603050405020304" pitchFamily="18" charset="0"/>
              </a:rPr>
              <a:t>docker r</a:t>
            </a:r>
            <a:r>
              <a:rPr lang="en-IN" sz="2400" dirty="0">
                <a:solidFill>
                  <a:schemeClr val="accent3"/>
                </a:solidFill>
                <a:latin typeface="Times New Roman" panose="02020603050405020304" pitchFamily="18" charset="0"/>
                <a:cs typeface="Times New Roman" panose="02020603050405020304" pitchFamily="18" charset="0"/>
              </a:rPr>
              <a:t>m </a:t>
            </a:r>
            <a:r>
              <a:rPr lang="en-IN" sz="2400" dirty="0" err="1">
                <a:solidFill>
                  <a:schemeClr val="accent3"/>
                </a:solidFill>
                <a:latin typeface="Times New Roman" panose="02020603050405020304" pitchFamily="18" charset="0"/>
                <a:cs typeface="Times New Roman" panose="02020603050405020304" pitchFamily="18" charset="0"/>
              </a:rPr>
              <a:t>Raham</a:t>
            </a:r>
            <a:br>
              <a:rPr lang="en-IN" sz="2400" dirty="0">
                <a:solidFill>
                  <a:schemeClr val="accent3"/>
                </a:solidFill>
                <a:latin typeface="Times New Roman" panose="02020603050405020304" pitchFamily="18" charset="0"/>
                <a:cs typeface="Times New Roman" panose="02020603050405020304" pitchFamily="18" charset="0"/>
              </a:rPr>
            </a:br>
            <a:r>
              <a:rPr lang="en-IN" sz="2400" dirty="0">
                <a:solidFill>
                  <a:srgbClr val="FF0000"/>
                </a:solidFill>
                <a:latin typeface="Consolas" panose="020B0609020204030204" pitchFamily="49" charset="0"/>
                <a:cs typeface="Times New Roman" panose="02020603050405020304" pitchFamily="18" charset="0"/>
              </a:rPr>
              <a:t>-</a:t>
            </a:r>
            <a:r>
              <a:rPr lang="en-IN" sz="2400" dirty="0" err="1">
                <a:solidFill>
                  <a:srgbClr val="FF0000"/>
                </a:solidFill>
                <a:latin typeface="Consolas" panose="020B0609020204030204" pitchFamily="49" charset="0"/>
                <a:cs typeface="Times New Roman" panose="02020603050405020304" pitchFamily="18" charset="0"/>
              </a:rPr>
              <a:t>i</a:t>
            </a:r>
            <a:r>
              <a:rPr lang="en-IN" sz="2400" dirty="0">
                <a:solidFill>
                  <a:srgbClr val="FF0000"/>
                </a:solidFill>
                <a:latin typeface="Consolas" panose="020B0609020204030204" pitchFamily="49" charset="0"/>
                <a:cs typeface="Times New Roman" panose="02020603050405020304" pitchFamily="18" charset="0"/>
              </a:rPr>
              <a:t> </a:t>
            </a:r>
            <a:r>
              <a:rPr lang="en-IN" sz="2400" dirty="0">
                <a:latin typeface="Consolas" panose="020B0609020204030204" pitchFamily="49" charset="0"/>
                <a:cs typeface="Times New Roman" panose="02020603050405020304" pitchFamily="18" charset="0"/>
              </a:rPr>
              <a:t>=&gt; interactive mode</a:t>
            </a:r>
            <a:br>
              <a:rPr lang="en-IN" sz="2400" dirty="0">
                <a:latin typeface="Consolas" panose="020B0609020204030204" pitchFamily="49" charset="0"/>
                <a:cs typeface="Times New Roman" panose="02020603050405020304" pitchFamily="18" charset="0"/>
              </a:rPr>
            </a:br>
            <a:r>
              <a:rPr lang="en-IN" sz="2400" dirty="0">
                <a:solidFill>
                  <a:srgbClr val="FF0000"/>
                </a:solidFill>
                <a:latin typeface="Consolas" panose="020B0609020204030204" pitchFamily="49" charset="0"/>
                <a:cs typeface="Times New Roman" panose="02020603050405020304" pitchFamily="18" charset="0"/>
              </a:rPr>
              <a:t>-t </a:t>
            </a:r>
            <a:r>
              <a:rPr lang="en-IN" sz="2400" dirty="0">
                <a:latin typeface="Consolas" panose="020B0609020204030204" pitchFamily="49" charset="0"/>
                <a:cs typeface="Times New Roman" panose="02020603050405020304" pitchFamily="18" charset="0"/>
              </a:rPr>
              <a:t>=&gt; terminal</a:t>
            </a:r>
            <a:br>
              <a:rPr lang="en-IN" sz="2400" dirty="0">
                <a:latin typeface="Consolas" panose="020B0609020204030204" pitchFamily="49" charset="0"/>
                <a:cs typeface="Times New Roman" panose="02020603050405020304" pitchFamily="18" charset="0"/>
              </a:rPr>
            </a:br>
            <a:r>
              <a:rPr lang="en-IN" sz="2400" dirty="0">
                <a:solidFill>
                  <a:srgbClr val="FF0000"/>
                </a:solidFill>
                <a:latin typeface="Consolas" panose="020B0609020204030204" pitchFamily="49" charset="0"/>
                <a:cs typeface="Times New Roman" panose="02020603050405020304" pitchFamily="18" charset="0"/>
              </a:rPr>
              <a:t>rum</a:t>
            </a:r>
            <a:r>
              <a:rPr lang="en-IN" sz="2400" dirty="0">
                <a:latin typeface="Consolas" panose="020B0609020204030204" pitchFamily="49" charset="0"/>
                <a:cs typeface="Times New Roman" panose="02020603050405020304" pitchFamily="18" charset="0"/>
              </a:rPr>
              <a:t>=&gt;create and run</a:t>
            </a:r>
            <a:br>
              <a:rPr lang="en-IN" sz="2400" dirty="0">
                <a:latin typeface="Consolas" panose="020B0609020204030204" pitchFamily="49" charset="0"/>
                <a:cs typeface="Times New Roman" panose="02020603050405020304" pitchFamily="18" charset="0"/>
              </a:rPr>
            </a:br>
            <a:r>
              <a:rPr lang="en-IN" sz="2400" dirty="0" err="1">
                <a:solidFill>
                  <a:srgbClr val="FF0000"/>
                </a:solidFill>
                <a:latin typeface="Consolas" panose="020B0609020204030204" pitchFamily="49" charset="0"/>
                <a:cs typeface="Times New Roman" panose="02020603050405020304" pitchFamily="18" charset="0"/>
              </a:rPr>
              <a:t>ps</a:t>
            </a:r>
            <a:r>
              <a:rPr lang="en-IN" sz="2400" dirty="0">
                <a:latin typeface="Consolas" panose="020B0609020204030204" pitchFamily="49" charset="0"/>
                <a:cs typeface="Times New Roman" panose="02020603050405020304" pitchFamily="18" charset="0"/>
              </a:rPr>
              <a:t> =&gt; Process status(running container); </a:t>
            </a:r>
            <a:r>
              <a:rPr lang="en-IN" sz="2400" dirty="0">
                <a:solidFill>
                  <a:srgbClr val="FF0000"/>
                </a:solidFill>
                <a:latin typeface="Consolas" panose="020B0609020204030204" pitchFamily="49" charset="0"/>
                <a:cs typeface="Times New Roman" panose="02020603050405020304" pitchFamily="18" charset="0"/>
              </a:rPr>
              <a:t>-a</a:t>
            </a:r>
            <a:r>
              <a:rPr lang="en-IN" sz="2400" dirty="0">
                <a:latin typeface="Consolas" panose="020B0609020204030204" pitchFamily="49" charset="0"/>
                <a:cs typeface="Times New Roman" panose="02020603050405020304" pitchFamily="18" charset="0"/>
              </a:rPr>
              <a:t>=all(stop/running)</a:t>
            </a:r>
            <a:endParaRPr lang="en-IN" sz="2400" dirty="0">
              <a:solidFill>
                <a:schemeClr val="accent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1919369"/>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02C01E-D0D0-4C6D-8D59-A9F6B3965836}"/>
              </a:ext>
            </a:extLst>
          </p:cNvPr>
          <p:cNvSpPr>
            <a:spLocks noGrp="1"/>
          </p:cNvSpPr>
          <p:nvPr>
            <p:ph idx="1"/>
          </p:nvPr>
        </p:nvSpPr>
        <p:spPr>
          <a:xfrm>
            <a:off x="851647" y="259976"/>
            <a:ext cx="9448799" cy="5988423"/>
          </a:xfrm>
        </p:spPr>
        <p:txBody>
          <a:bodyPr>
            <a:normAutofit fontScale="85000" lnSpcReduction="10000"/>
          </a:bodyPr>
          <a:lstStyle/>
          <a:p>
            <a:pPr marL="0" indent="0">
              <a:buNone/>
            </a:pPr>
            <a:r>
              <a:rPr lang="en-US" b="1" dirty="0">
                <a:solidFill>
                  <a:schemeClr val="accent1"/>
                </a:solidFill>
              </a:rPr>
              <a:t>What is docker:</a:t>
            </a:r>
          </a:p>
          <a:p>
            <a:pPr marL="0" indent="0">
              <a:buNone/>
            </a:pPr>
            <a:r>
              <a:rPr lang="en-US" dirty="0"/>
              <a:t>docker is an open-source container platform</a:t>
            </a:r>
          </a:p>
          <a:p>
            <a:pPr marL="0" indent="0">
              <a:buNone/>
            </a:pPr>
            <a:r>
              <a:rPr lang="en-US" dirty="0"/>
              <a:t>designed to create deploy and run application</a:t>
            </a:r>
          </a:p>
          <a:p>
            <a:pPr marL="0" indent="0">
              <a:buNone/>
            </a:pPr>
            <a:r>
              <a:rPr lang="en-US" dirty="0"/>
              <a:t>docker written in "go" language</a:t>
            </a:r>
          </a:p>
          <a:p>
            <a:pPr marL="0" indent="0">
              <a:buNone/>
            </a:pPr>
            <a:r>
              <a:rPr lang="en-US" dirty="0"/>
              <a:t>docker is a tool that performs OS level virtualization also known as containerization</a:t>
            </a:r>
          </a:p>
          <a:p>
            <a:pPr marL="0" indent="0">
              <a:buNone/>
            </a:pPr>
            <a:r>
              <a:rPr lang="en-US" dirty="0"/>
              <a:t>docker uses on the host </a:t>
            </a:r>
            <a:r>
              <a:rPr lang="en-US" dirty="0" err="1"/>
              <a:t>os</a:t>
            </a:r>
            <a:r>
              <a:rPr lang="en-US" dirty="0"/>
              <a:t> to run application it allows applications to use the same </a:t>
            </a:r>
            <a:r>
              <a:rPr lang="en-US" dirty="0" err="1"/>
              <a:t>linux</a:t>
            </a:r>
            <a:r>
              <a:rPr lang="en-US" dirty="0"/>
              <a:t> kernel as a system on the host computer</a:t>
            </a:r>
          </a:p>
          <a:p>
            <a:pPr marL="0" indent="0">
              <a:buNone/>
            </a:pPr>
            <a:endParaRPr lang="en-US" dirty="0"/>
          </a:p>
          <a:p>
            <a:pPr marL="0" indent="0">
              <a:buNone/>
            </a:pPr>
            <a:r>
              <a:rPr lang="en-US" b="1" dirty="0">
                <a:solidFill>
                  <a:schemeClr val="accent1"/>
                </a:solidFill>
              </a:rPr>
              <a:t>Advantages of Docker</a:t>
            </a:r>
          </a:p>
          <a:p>
            <a:pPr marL="0" indent="0">
              <a:buNone/>
            </a:pPr>
            <a:r>
              <a:rPr lang="en-US" dirty="0"/>
              <a:t>No pre allocation of RAM</a:t>
            </a:r>
          </a:p>
          <a:p>
            <a:pPr marL="0" indent="0">
              <a:buNone/>
            </a:pPr>
            <a:r>
              <a:rPr lang="en-US" dirty="0"/>
              <a:t>Docker enables you to build a container images and use that same images across every step of the deployment process</a:t>
            </a:r>
          </a:p>
          <a:p>
            <a:pPr marL="0" indent="0">
              <a:buNone/>
            </a:pPr>
            <a:r>
              <a:rPr lang="en-US" dirty="0"/>
              <a:t>less cost</a:t>
            </a:r>
          </a:p>
          <a:p>
            <a:pPr marL="0" indent="0">
              <a:buNone/>
            </a:pPr>
            <a:r>
              <a:rPr lang="en-US" dirty="0"/>
              <a:t>it's light weight</a:t>
            </a:r>
          </a:p>
          <a:p>
            <a:pPr marL="0" indent="0">
              <a:buNone/>
            </a:pPr>
            <a:r>
              <a:rPr lang="en-US" dirty="0"/>
              <a:t>It can  run on physical hardware / virtual hardware or on could</a:t>
            </a:r>
          </a:p>
          <a:p>
            <a:pPr marL="0" indent="0">
              <a:buNone/>
            </a:pPr>
            <a:r>
              <a:rPr lang="en-US" dirty="0"/>
              <a:t>you can re-use the images</a:t>
            </a:r>
          </a:p>
          <a:p>
            <a:pPr marL="0" indent="0">
              <a:buNone/>
            </a:pPr>
            <a:r>
              <a:rPr lang="en-US" dirty="0"/>
              <a:t>It took very less time to create container</a:t>
            </a:r>
            <a:endParaRPr lang="en-IN" dirty="0"/>
          </a:p>
        </p:txBody>
      </p:sp>
    </p:spTree>
    <p:extLst>
      <p:ext uri="{BB962C8B-B14F-4D97-AF65-F5344CB8AC3E}">
        <p14:creationId xmlns:p14="http://schemas.microsoft.com/office/powerpoint/2010/main" val="1387561944"/>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E2E50B-3415-452C-93B0-850BEA638FA7}"/>
              </a:ext>
            </a:extLst>
          </p:cNvPr>
          <p:cNvSpPr>
            <a:spLocks noGrp="1"/>
          </p:cNvSpPr>
          <p:nvPr>
            <p:ph idx="1"/>
          </p:nvPr>
        </p:nvSpPr>
        <p:spPr>
          <a:xfrm>
            <a:off x="735106" y="304800"/>
            <a:ext cx="10533529" cy="6266329"/>
          </a:xfrm>
        </p:spPr>
        <p:txBody>
          <a:bodyPr>
            <a:normAutofit/>
          </a:bodyPr>
          <a:lstStyle/>
          <a:p>
            <a:pPr marL="0" indent="0">
              <a:buNone/>
            </a:pPr>
            <a:r>
              <a:rPr lang="en-US" sz="1800" b="1" dirty="0">
                <a:solidFill>
                  <a:schemeClr val="accent1"/>
                </a:solidFill>
              </a:rPr>
              <a:t>Docker file, Docker Image And Docker Container:</a:t>
            </a:r>
          </a:p>
          <a:p>
            <a:pPr marL="0" indent="0">
              <a:buNone/>
            </a:pPr>
            <a:r>
              <a:rPr lang="en-US" sz="1800" dirty="0"/>
              <a:t>Docker Image can be compared to a template which is used to create Docker Containers. </a:t>
            </a:r>
          </a:p>
          <a:p>
            <a:pPr marL="0" indent="0">
              <a:buNone/>
            </a:pPr>
            <a:r>
              <a:rPr lang="en-US" sz="1800" dirty="0"/>
              <a:t>Docker Containers are the ready applications created from Docker Images. </a:t>
            </a:r>
          </a:p>
          <a:p>
            <a:pPr marL="0" indent="0">
              <a:buNone/>
            </a:pPr>
            <a:r>
              <a:rPr lang="en-US" sz="1800" dirty="0"/>
              <a:t>1. A Docker Image is created by the sequence of commands written in a file called as </a:t>
            </a:r>
            <a:r>
              <a:rPr lang="en-US" sz="1800" dirty="0" err="1"/>
              <a:t>Dockerfile</a:t>
            </a:r>
            <a:r>
              <a:rPr lang="en-US" sz="1800" dirty="0"/>
              <a:t>.</a:t>
            </a:r>
          </a:p>
          <a:p>
            <a:pPr marL="0" indent="0">
              <a:buNone/>
            </a:pPr>
            <a:r>
              <a:rPr lang="en-US" sz="1800" dirty="0"/>
              <a:t>2. When this </a:t>
            </a:r>
            <a:r>
              <a:rPr lang="en-US" sz="1800" dirty="0" err="1"/>
              <a:t>Dockerfile</a:t>
            </a:r>
            <a:r>
              <a:rPr lang="en-US" sz="1800" dirty="0"/>
              <a:t> is executed using a docker command it results into a Docker Image with a name.</a:t>
            </a:r>
          </a:p>
          <a:p>
            <a:pPr marL="0" indent="0">
              <a:buNone/>
            </a:pPr>
            <a:r>
              <a:rPr lang="en-US" sz="1800" dirty="0"/>
              <a:t>3. When this Image is executed by “docker run” command it will by itself start whatever application or service it must start on its execution.</a:t>
            </a:r>
          </a:p>
          <a:p>
            <a:pPr marL="0" indent="0">
              <a:buNone/>
            </a:pPr>
            <a:endParaRPr lang="en-US" sz="1800" dirty="0"/>
          </a:p>
          <a:p>
            <a:pPr marL="0" indent="0">
              <a:buNone/>
            </a:pPr>
            <a:r>
              <a:rPr lang="en-US" sz="1800" b="1" dirty="0">
                <a:solidFill>
                  <a:schemeClr val="accent1"/>
                </a:solidFill>
              </a:rPr>
              <a:t>Docker Architecture:</a:t>
            </a:r>
          </a:p>
          <a:p>
            <a:pPr marL="0" indent="0">
              <a:buNone/>
            </a:pPr>
            <a:r>
              <a:rPr lang="en-US" sz="1800" dirty="0"/>
              <a:t>It consists of a Docker Engine which is a client-server application with three major components:</a:t>
            </a:r>
          </a:p>
          <a:p>
            <a:pPr marL="0" indent="0">
              <a:buNone/>
            </a:pPr>
            <a:r>
              <a:rPr lang="en-US" sz="1800" dirty="0"/>
              <a:t>Server: It is the docker daemon called </a:t>
            </a:r>
            <a:r>
              <a:rPr lang="en-US" sz="1800" dirty="0" err="1"/>
              <a:t>dockerd</a:t>
            </a:r>
            <a:r>
              <a:rPr lang="en-US" sz="1800" dirty="0"/>
              <a:t>. It can create and manage docker images. Containers, networks, etc.</a:t>
            </a:r>
          </a:p>
          <a:p>
            <a:pPr marL="0" indent="0">
              <a:buNone/>
            </a:pPr>
            <a:r>
              <a:rPr lang="en-US" sz="1800" dirty="0"/>
              <a:t>Rest API: It is used to instruct docker daemon what to do.</a:t>
            </a:r>
          </a:p>
          <a:p>
            <a:pPr marL="0" indent="0">
              <a:buNone/>
            </a:pPr>
            <a:r>
              <a:rPr lang="en-US" sz="1800" dirty="0"/>
              <a:t>Command Line Interface (CLI): It is a client which is used to enter docker commands.</a:t>
            </a:r>
            <a:endParaRPr lang="en-IN" sz="1800" dirty="0"/>
          </a:p>
        </p:txBody>
      </p:sp>
    </p:spTree>
    <p:extLst>
      <p:ext uri="{BB962C8B-B14F-4D97-AF65-F5344CB8AC3E}">
        <p14:creationId xmlns:p14="http://schemas.microsoft.com/office/powerpoint/2010/main" val="644997229"/>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7C7BD-9E16-44B7-9640-5078D928BEBE}"/>
              </a:ext>
            </a:extLst>
          </p:cNvPr>
          <p:cNvSpPr>
            <a:spLocks noGrp="1"/>
          </p:cNvSpPr>
          <p:nvPr>
            <p:ph type="title"/>
          </p:nvPr>
        </p:nvSpPr>
        <p:spPr>
          <a:xfrm>
            <a:off x="681318" y="304800"/>
            <a:ext cx="10273553" cy="6400800"/>
          </a:xfrm>
        </p:spPr>
        <p:txBody>
          <a:bodyPr/>
          <a:lstStyle/>
          <a:p>
            <a:pPr marL="0" indent="0"/>
            <a:r>
              <a:rPr lang="en-US" sz="1700" b="1" dirty="0">
                <a:solidFill>
                  <a:schemeClr val="accent1"/>
                </a:solidFill>
              </a:rPr>
              <a:t>Disadvantages(limitations) of Docker</a:t>
            </a:r>
            <a:br>
              <a:rPr lang="en-US" sz="1700" dirty="0">
                <a:solidFill>
                  <a:schemeClr val="tx1"/>
                </a:solidFill>
              </a:rPr>
            </a:br>
            <a:r>
              <a:rPr lang="en-US" sz="1700" dirty="0" err="1">
                <a:solidFill>
                  <a:schemeClr val="tx1"/>
                </a:solidFill>
              </a:rPr>
              <a:t>Docker</a:t>
            </a:r>
            <a:r>
              <a:rPr lang="en-US" sz="1700" dirty="0">
                <a:solidFill>
                  <a:schemeClr val="tx1"/>
                </a:solidFill>
              </a:rPr>
              <a:t> is not a good solution for application that requires rich GUI</a:t>
            </a:r>
            <a:br>
              <a:rPr lang="en-US" sz="1700" dirty="0">
                <a:solidFill>
                  <a:schemeClr val="tx1"/>
                </a:solidFill>
              </a:rPr>
            </a:br>
            <a:r>
              <a:rPr lang="en-US" sz="1700" dirty="0">
                <a:solidFill>
                  <a:schemeClr val="tx1"/>
                </a:solidFill>
              </a:rPr>
              <a:t>Difficult to manage large amount of container</a:t>
            </a:r>
            <a:br>
              <a:rPr lang="en-US" sz="1700" dirty="0">
                <a:solidFill>
                  <a:schemeClr val="tx1"/>
                </a:solidFill>
              </a:rPr>
            </a:br>
            <a:r>
              <a:rPr lang="en-US" sz="1700" dirty="0">
                <a:solidFill>
                  <a:schemeClr val="tx1"/>
                </a:solidFill>
              </a:rPr>
              <a:t>Docker doesn't provide cross platform compatibility means if an application is designed to run in a docker container on windows, then its container in Linux or vice versa</a:t>
            </a:r>
            <a:br>
              <a:rPr lang="en-US" sz="1700" dirty="0">
                <a:solidFill>
                  <a:schemeClr val="tx1"/>
                </a:solidFill>
              </a:rPr>
            </a:br>
            <a:r>
              <a:rPr lang="en-US" sz="1700" dirty="0">
                <a:solidFill>
                  <a:schemeClr val="tx1"/>
                </a:solidFill>
              </a:rPr>
              <a:t>Docker is suitable when the development OS and testing OS are same, if the OS is different, we should use VM</a:t>
            </a:r>
            <a:br>
              <a:rPr lang="en-US" sz="1700" dirty="0">
                <a:solidFill>
                  <a:schemeClr val="tx1"/>
                </a:solidFill>
              </a:rPr>
            </a:br>
            <a:r>
              <a:rPr lang="en-US" sz="1700" dirty="0">
                <a:solidFill>
                  <a:schemeClr val="tx1"/>
                </a:solidFill>
              </a:rPr>
              <a:t>No solution for data recovery and backup</a:t>
            </a:r>
            <a:br>
              <a:rPr lang="en-US" sz="2400" dirty="0">
                <a:latin typeface="Consolas" panose="020B0609020204030204" pitchFamily="49" charset="0"/>
                <a:cs typeface="Times New Roman" panose="02020603050405020304" pitchFamily="18" charset="0"/>
              </a:rPr>
            </a:br>
            <a:br>
              <a:rPr lang="en-US" sz="2400" dirty="0">
                <a:latin typeface="Consolas" panose="020B0609020204030204" pitchFamily="49" charset="0"/>
                <a:cs typeface="Times New Roman" panose="02020603050405020304" pitchFamily="18" charset="0"/>
              </a:rPr>
            </a:br>
            <a:r>
              <a:rPr lang="en-US" sz="1700" b="1" dirty="0">
                <a:solidFill>
                  <a:schemeClr val="accent1"/>
                </a:solidFill>
              </a:rPr>
              <a:t>Docker Architecture</a:t>
            </a:r>
            <a:br>
              <a:rPr lang="en-US" sz="1700" dirty="0">
                <a:solidFill>
                  <a:schemeClr val="tx1"/>
                </a:solidFill>
              </a:rPr>
            </a:br>
            <a:r>
              <a:rPr lang="en-US" sz="1700" dirty="0">
                <a:solidFill>
                  <a:schemeClr val="tx1"/>
                </a:solidFill>
              </a:rPr>
              <a:t>Developer can create the </a:t>
            </a:r>
            <a:r>
              <a:rPr lang="en-US" sz="1700" dirty="0" err="1">
                <a:solidFill>
                  <a:schemeClr val="tx1"/>
                </a:solidFill>
              </a:rPr>
              <a:t>Dockerfile</a:t>
            </a:r>
            <a:r>
              <a:rPr lang="en-US" sz="1700" dirty="0">
                <a:solidFill>
                  <a:schemeClr val="tx1"/>
                </a:solidFill>
              </a:rPr>
              <a:t>, once we run the </a:t>
            </a:r>
            <a:r>
              <a:rPr lang="en-US" sz="1700" dirty="0" err="1">
                <a:solidFill>
                  <a:schemeClr val="tx1"/>
                </a:solidFill>
              </a:rPr>
              <a:t>Dockerfile</a:t>
            </a:r>
            <a:r>
              <a:rPr lang="en-US" sz="1700" dirty="0">
                <a:solidFill>
                  <a:schemeClr val="tx1"/>
                </a:solidFill>
              </a:rPr>
              <a:t> it will create image.</a:t>
            </a:r>
            <a:br>
              <a:rPr lang="en-US" sz="1700" dirty="0">
                <a:solidFill>
                  <a:schemeClr val="tx1"/>
                </a:solidFill>
              </a:rPr>
            </a:br>
            <a:r>
              <a:rPr lang="en-US" sz="1700" dirty="0">
                <a:solidFill>
                  <a:schemeClr val="tx1"/>
                </a:solidFill>
              </a:rPr>
              <a:t>Image is called as Docker Engine or Docker Daemon.</a:t>
            </a:r>
            <a:br>
              <a:rPr lang="en-US" sz="1700" dirty="0">
                <a:solidFill>
                  <a:schemeClr val="tx1"/>
                </a:solidFill>
              </a:rPr>
            </a:br>
            <a:r>
              <a:rPr lang="en-US" sz="1700" dirty="0">
                <a:solidFill>
                  <a:schemeClr val="tx1"/>
                </a:solidFill>
              </a:rPr>
              <a:t>If run image it become container, if stop container it become image, so image is called as container, container called as image</a:t>
            </a:r>
            <a:br>
              <a:rPr lang="en-US" sz="1700" dirty="0">
                <a:solidFill>
                  <a:schemeClr val="tx1"/>
                </a:solidFill>
              </a:rPr>
            </a:br>
            <a:r>
              <a:rPr lang="en-US" sz="1700" dirty="0">
                <a:solidFill>
                  <a:schemeClr val="tx1"/>
                </a:solidFill>
              </a:rPr>
              <a:t>After creating image, it will store in Docker Hub or Docker Repository from here we will pull the images </a:t>
            </a:r>
            <a:br>
              <a:rPr lang="en-US" sz="1700" dirty="0">
                <a:solidFill>
                  <a:schemeClr val="tx1"/>
                </a:solidFill>
              </a:rPr>
            </a:br>
            <a:r>
              <a:rPr lang="en-US" sz="1700" dirty="0">
                <a:solidFill>
                  <a:schemeClr val="tx1"/>
                </a:solidFill>
              </a:rPr>
              <a:t>container call as layered file system.</a:t>
            </a:r>
            <a:br>
              <a:rPr lang="en-US" sz="1700" dirty="0">
                <a:solidFill>
                  <a:schemeClr val="tx1"/>
                </a:solidFill>
              </a:rPr>
            </a:br>
            <a:br>
              <a:rPr lang="en-US" sz="1700" dirty="0">
                <a:solidFill>
                  <a:schemeClr val="tx1"/>
                </a:solidFill>
              </a:rPr>
            </a:br>
            <a:endParaRPr lang="en-IN" sz="1700" dirty="0">
              <a:solidFill>
                <a:schemeClr val="tx1"/>
              </a:solidFill>
            </a:endParaRPr>
          </a:p>
        </p:txBody>
      </p:sp>
    </p:spTree>
    <p:extLst>
      <p:ext uri="{BB962C8B-B14F-4D97-AF65-F5344CB8AC3E}">
        <p14:creationId xmlns:p14="http://schemas.microsoft.com/office/powerpoint/2010/main" val="3199678451"/>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69228-74BB-4868-8080-C4BB326EF103}"/>
              </a:ext>
            </a:extLst>
          </p:cNvPr>
          <p:cNvSpPr>
            <a:spLocks noGrp="1"/>
          </p:cNvSpPr>
          <p:nvPr>
            <p:ph type="title"/>
          </p:nvPr>
        </p:nvSpPr>
        <p:spPr>
          <a:xfrm>
            <a:off x="215805" y="324971"/>
            <a:ext cx="10783889" cy="6208058"/>
          </a:xfrm>
        </p:spPr>
        <p:txBody>
          <a:bodyPr vert="horz" lIns="91440" tIns="45720" rIns="91440" bIns="45720" rtlCol="0" anchor="t">
            <a:noAutofit/>
          </a:bodyPr>
          <a:lstStyle/>
          <a:p>
            <a:r>
              <a:rPr lang="en-US" sz="1600" b="1" dirty="0">
                <a:solidFill>
                  <a:schemeClr val="accent1"/>
                </a:solidFill>
                <a:latin typeface="+mn-lt"/>
              </a:rPr>
              <a:t>Docker (Components)Ecosystem: </a:t>
            </a:r>
            <a:br>
              <a:rPr lang="en-US" sz="1600" dirty="0">
                <a:latin typeface="+mn-lt"/>
              </a:rPr>
            </a:br>
            <a:r>
              <a:rPr lang="en-US" sz="1600" dirty="0">
                <a:latin typeface="+mn-lt"/>
              </a:rPr>
              <a:t>Docker ecosystem contain  set of software or packages</a:t>
            </a:r>
            <a:br>
              <a:rPr lang="en-US" sz="1600" dirty="0">
                <a:latin typeface="+mn-lt"/>
              </a:rPr>
            </a:br>
            <a:br>
              <a:rPr lang="en-US" sz="1600" dirty="0">
                <a:latin typeface="+mn-lt"/>
              </a:rPr>
            </a:br>
            <a:r>
              <a:rPr lang="en-US" sz="1600" b="1" dirty="0">
                <a:solidFill>
                  <a:schemeClr val="accent1"/>
                </a:solidFill>
                <a:latin typeface="+mn-lt"/>
              </a:rPr>
              <a:t>Docker client</a:t>
            </a:r>
            <a:br>
              <a:rPr lang="en-US" sz="1600" dirty="0">
                <a:latin typeface="+mn-lt"/>
              </a:rPr>
            </a:br>
            <a:r>
              <a:rPr lang="en-US" sz="1600" dirty="0">
                <a:latin typeface="+mn-lt"/>
              </a:rPr>
              <a:t>docker user can interact with docker daemon through a client(CLI)</a:t>
            </a:r>
            <a:br>
              <a:rPr lang="en-US" sz="1600" dirty="0">
                <a:latin typeface="+mn-lt"/>
              </a:rPr>
            </a:br>
            <a:r>
              <a:rPr lang="en-US" sz="1600" dirty="0">
                <a:latin typeface="+mn-lt"/>
              </a:rPr>
              <a:t>docker client uses commands and rest API to community with the docker daemon</a:t>
            </a:r>
            <a:br>
              <a:rPr lang="en-US" sz="1600" dirty="0">
                <a:latin typeface="+mn-lt"/>
              </a:rPr>
            </a:br>
            <a:r>
              <a:rPr lang="en-US" sz="1600" dirty="0">
                <a:latin typeface="+mn-lt"/>
              </a:rPr>
              <a:t>when a client runs any server commands on the docker client terminal the client terminal sends the docker commands to the docker daemon</a:t>
            </a:r>
            <a:br>
              <a:rPr lang="en-US" sz="1600" dirty="0">
                <a:latin typeface="+mn-lt"/>
              </a:rPr>
            </a:br>
            <a:r>
              <a:rPr lang="en-US" sz="1600" dirty="0">
                <a:latin typeface="+mn-lt"/>
              </a:rPr>
              <a:t>it is possible for docker client to community with the more than one daemon</a:t>
            </a:r>
            <a:br>
              <a:rPr lang="en-US" sz="1600" dirty="0">
                <a:latin typeface="+mn-lt"/>
              </a:rPr>
            </a:br>
            <a:br>
              <a:rPr lang="en-US" sz="1600" dirty="0">
                <a:latin typeface="+mn-lt"/>
              </a:rPr>
            </a:br>
            <a:r>
              <a:rPr lang="en-US" sz="1600" b="1" dirty="0">
                <a:solidFill>
                  <a:schemeClr val="accent1"/>
                </a:solidFill>
                <a:latin typeface="+mn-lt"/>
              </a:rPr>
              <a:t>Docker Daemon / Server</a:t>
            </a:r>
            <a:br>
              <a:rPr lang="en-US" sz="1600" dirty="0">
                <a:latin typeface="+mn-lt"/>
              </a:rPr>
            </a:br>
            <a:r>
              <a:rPr lang="en-US" sz="1600" dirty="0">
                <a:latin typeface="+mn-lt"/>
              </a:rPr>
              <a:t>docker daemon round on the Host OS</a:t>
            </a:r>
            <a:br>
              <a:rPr lang="en-US" sz="1600" dirty="0">
                <a:latin typeface="+mn-lt"/>
              </a:rPr>
            </a:br>
            <a:r>
              <a:rPr lang="en-US" sz="1600" dirty="0">
                <a:latin typeface="+mn-lt"/>
              </a:rPr>
              <a:t>It is responsible for running containers to manage docker services</a:t>
            </a:r>
            <a:br>
              <a:rPr lang="en-US" sz="1600" dirty="0">
                <a:latin typeface="+mn-lt"/>
              </a:rPr>
            </a:br>
            <a:r>
              <a:rPr lang="en-US" sz="1600" dirty="0">
                <a:latin typeface="+mn-lt"/>
              </a:rPr>
              <a:t>docker daemon can community with other daemons</a:t>
            </a:r>
            <a:br>
              <a:rPr lang="en-US" sz="1600" dirty="0">
                <a:latin typeface="+mn-lt"/>
              </a:rPr>
            </a:br>
            <a:br>
              <a:rPr lang="en-US" sz="1600" dirty="0">
                <a:latin typeface="+mn-lt"/>
              </a:rPr>
            </a:br>
            <a:r>
              <a:rPr lang="en-US" sz="1600" b="1" dirty="0">
                <a:solidFill>
                  <a:schemeClr val="accent1"/>
                </a:solidFill>
                <a:latin typeface="+mn-lt"/>
              </a:rPr>
              <a:t>Docker Hub</a:t>
            </a:r>
            <a:br>
              <a:rPr lang="en-US" sz="1600" dirty="0">
                <a:latin typeface="+mn-lt"/>
              </a:rPr>
            </a:br>
            <a:r>
              <a:rPr lang="en-US" sz="1600" dirty="0">
                <a:latin typeface="+mn-lt"/>
              </a:rPr>
              <a:t>docker registry manage and store the docker images</a:t>
            </a:r>
            <a:br>
              <a:rPr lang="en-US" sz="1600" dirty="0">
                <a:latin typeface="+mn-lt"/>
              </a:rPr>
            </a:br>
            <a:r>
              <a:rPr lang="en-US" sz="1600" dirty="0">
                <a:latin typeface="+mn-lt"/>
              </a:rPr>
              <a:t>there are two types of registry in docker</a:t>
            </a:r>
            <a:br>
              <a:rPr lang="en-US" sz="1600" dirty="0">
                <a:latin typeface="+mn-lt"/>
              </a:rPr>
            </a:br>
            <a:r>
              <a:rPr lang="en-US" sz="1600" dirty="0">
                <a:latin typeface="+mn-lt"/>
              </a:rPr>
              <a:t>	Public registry: it is called as docker hub</a:t>
            </a:r>
            <a:br>
              <a:rPr lang="en-US" sz="1600" dirty="0">
                <a:latin typeface="+mn-lt"/>
              </a:rPr>
            </a:br>
            <a:r>
              <a:rPr lang="en-US" sz="1600" dirty="0">
                <a:latin typeface="+mn-lt"/>
              </a:rPr>
              <a:t>	private registry: it is used to store images within the enterprise</a:t>
            </a:r>
            <a:br>
              <a:rPr lang="en-US" sz="1600" dirty="0">
                <a:latin typeface="+mn-lt"/>
              </a:rPr>
            </a:br>
            <a:r>
              <a:rPr lang="en-US" sz="1600" dirty="0">
                <a:latin typeface="+mn-lt"/>
              </a:rPr>
              <a:t>	</a:t>
            </a:r>
            <a:br>
              <a:rPr lang="en-US" sz="1600" dirty="0">
                <a:latin typeface="+mn-lt"/>
              </a:rPr>
            </a:br>
            <a:r>
              <a:rPr lang="en-US" sz="1600" b="1" dirty="0">
                <a:solidFill>
                  <a:schemeClr val="accent1"/>
                </a:solidFill>
                <a:latin typeface="+mn-lt"/>
              </a:rPr>
              <a:t>Docker images</a:t>
            </a:r>
            <a:br>
              <a:rPr lang="en-US" sz="1600" dirty="0">
                <a:latin typeface="+mn-lt"/>
              </a:rPr>
            </a:br>
            <a:r>
              <a:rPr lang="en-US" sz="1600" dirty="0">
                <a:latin typeface="+mn-lt"/>
              </a:rPr>
              <a:t>docker images are the read only binary templates used to create docker containers</a:t>
            </a:r>
            <a:br>
              <a:rPr lang="en-US" sz="1600" dirty="0">
                <a:latin typeface="+mn-lt"/>
              </a:rPr>
            </a:br>
            <a:r>
              <a:rPr lang="en-US" sz="1600" dirty="0">
                <a:latin typeface="+mn-lt"/>
              </a:rPr>
              <a:t>single file with all dependencies and configuration required to run a program</a:t>
            </a:r>
            <a:endParaRPr lang="en-IN" sz="1600" dirty="0">
              <a:latin typeface="+mn-lt"/>
            </a:endParaRPr>
          </a:p>
        </p:txBody>
      </p:sp>
    </p:spTree>
    <p:extLst>
      <p:ext uri="{BB962C8B-B14F-4D97-AF65-F5344CB8AC3E}">
        <p14:creationId xmlns:p14="http://schemas.microsoft.com/office/powerpoint/2010/main" val="1920448651"/>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398659-9BEE-48D6-9911-0C480DDC8FBB}"/>
              </a:ext>
            </a:extLst>
          </p:cNvPr>
          <p:cNvSpPr>
            <a:spLocks noGrp="1"/>
          </p:cNvSpPr>
          <p:nvPr>
            <p:ph idx="1"/>
          </p:nvPr>
        </p:nvSpPr>
        <p:spPr>
          <a:xfrm>
            <a:off x="179294" y="215154"/>
            <a:ext cx="11842377" cy="6490446"/>
          </a:xfrm>
        </p:spPr>
        <p:txBody>
          <a:bodyPr/>
          <a:lstStyle/>
          <a:p>
            <a:pPr marL="0" indent="0">
              <a:buNone/>
            </a:pPr>
            <a:r>
              <a:rPr lang="en-IN" sz="2000" i="1" dirty="0">
                <a:solidFill>
                  <a:schemeClr val="accent5"/>
                </a:solidFill>
              </a:rPr>
              <a:t>Go to AWS Console =&gt; Go to AWS services =&gt; Select EC2 =&gt; click on running instances =&gt; Launch Instance =&gt; Select free EC2 instance(Amazon Linux2 AMI machine) =&gt; Select region =&gt; select t2 micro free tier =&gt; next =&gt; no of instances 1 next =&gt; storage by default next =&gt; Tag Name Docker next =&gt; SG </a:t>
            </a:r>
            <a:r>
              <a:rPr lang="en-IN" sz="2000" i="1" dirty="0" err="1">
                <a:solidFill>
                  <a:schemeClr val="accent5"/>
                </a:solidFill>
              </a:rPr>
              <a:t>My_SG</a:t>
            </a:r>
            <a:r>
              <a:rPr lang="en-IN" sz="2000" i="1" dirty="0">
                <a:solidFill>
                  <a:schemeClr val="accent5"/>
                </a:solidFill>
              </a:rPr>
              <a:t> SSH/HTTP TCP/TCP/ 22/80 Anywhere/Anywhere Review and Launch =&gt; Key pain </a:t>
            </a:r>
            <a:r>
              <a:rPr lang="en-IN" sz="2000" i="1" dirty="0" err="1">
                <a:solidFill>
                  <a:schemeClr val="accent5"/>
                </a:solidFill>
              </a:rPr>
              <a:t>Docker_key</a:t>
            </a:r>
            <a:r>
              <a:rPr lang="en-IN" sz="2000" i="1" dirty="0">
                <a:solidFill>
                  <a:schemeClr val="accent5"/>
                </a:solidFill>
              </a:rPr>
              <a:t> lunch, view instances</a:t>
            </a:r>
          </a:p>
          <a:p>
            <a:pPr marL="0" indent="0">
              <a:buNone/>
            </a:pPr>
            <a:endParaRPr lang="en-IN" dirty="0"/>
          </a:p>
        </p:txBody>
      </p:sp>
    </p:spTree>
    <p:extLst>
      <p:ext uri="{BB962C8B-B14F-4D97-AF65-F5344CB8AC3E}">
        <p14:creationId xmlns:p14="http://schemas.microsoft.com/office/powerpoint/2010/main" val="3089611337"/>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F5B968-73C7-4E5D-9AD5-BCAADAA847B2}"/>
              </a:ext>
            </a:extLst>
          </p:cNvPr>
          <p:cNvSpPr>
            <a:spLocks noGrp="1"/>
          </p:cNvSpPr>
          <p:nvPr>
            <p:ph idx="1"/>
          </p:nvPr>
        </p:nvSpPr>
        <p:spPr>
          <a:xfrm>
            <a:off x="421342" y="107577"/>
            <a:ext cx="3836893" cy="6454588"/>
          </a:xfrm>
        </p:spPr>
        <p:txBody>
          <a:bodyPr>
            <a:normAutofit/>
          </a:bodyPr>
          <a:lstStyle/>
          <a:p>
            <a:pPr marL="0" indent="0">
              <a:buNone/>
            </a:pPr>
            <a:r>
              <a:rPr lang="en-IN" sz="1900" dirty="0">
                <a:solidFill>
                  <a:schemeClr val="accent1"/>
                </a:solidFill>
              </a:rPr>
              <a:t>Most used  docker commands</a:t>
            </a:r>
          </a:p>
          <a:p>
            <a:pPr marL="0" indent="0">
              <a:buNone/>
            </a:pPr>
            <a:r>
              <a:rPr lang="en-IN" sz="1500" dirty="0"/>
              <a:t>docker --version</a:t>
            </a:r>
          </a:p>
          <a:p>
            <a:pPr marL="0" indent="0">
              <a:buNone/>
            </a:pPr>
            <a:r>
              <a:rPr lang="en-IN" sz="1500" dirty="0"/>
              <a:t>docker –help</a:t>
            </a:r>
          </a:p>
          <a:p>
            <a:pPr marL="0" indent="0">
              <a:buFont typeface="Wingdings 3" charset="2"/>
              <a:buNone/>
            </a:pPr>
            <a:r>
              <a:rPr lang="en-IN" sz="1500" dirty="0"/>
              <a:t>service docker status</a:t>
            </a:r>
          </a:p>
          <a:p>
            <a:pPr marL="0" indent="0">
              <a:buFont typeface="Wingdings 3" charset="2"/>
              <a:buNone/>
            </a:pPr>
            <a:r>
              <a:rPr lang="en-IN" sz="1500" dirty="0"/>
              <a:t>docker info </a:t>
            </a:r>
          </a:p>
          <a:p>
            <a:pPr marL="0" indent="0">
              <a:buFont typeface="Wingdings 3" charset="2"/>
              <a:buNone/>
            </a:pPr>
            <a:r>
              <a:rPr lang="en-IN" sz="1500" dirty="0"/>
              <a:t>Service docker start</a:t>
            </a:r>
          </a:p>
          <a:p>
            <a:pPr marL="0" indent="0">
              <a:buFont typeface="Wingdings 3" charset="2"/>
              <a:buNone/>
            </a:pPr>
            <a:r>
              <a:rPr lang="en-IN" sz="1500" dirty="0"/>
              <a:t>service docker status</a:t>
            </a:r>
          </a:p>
          <a:p>
            <a:pPr marL="0" indent="0">
              <a:buFont typeface="Wingdings 3" charset="2"/>
              <a:buNone/>
            </a:pPr>
            <a:r>
              <a:rPr lang="en-IN" sz="1500" dirty="0"/>
              <a:t>docker info</a:t>
            </a:r>
          </a:p>
          <a:p>
            <a:pPr marL="0" indent="0">
              <a:buNone/>
            </a:pPr>
            <a:r>
              <a:rPr lang="en-IN" sz="1500" dirty="0"/>
              <a:t>docker images</a:t>
            </a:r>
          </a:p>
          <a:p>
            <a:pPr marL="0" indent="0">
              <a:buNone/>
            </a:pPr>
            <a:r>
              <a:rPr lang="en-IN" sz="1500" dirty="0"/>
              <a:t>docker </a:t>
            </a:r>
            <a:r>
              <a:rPr lang="en-IN" sz="1500" dirty="0" err="1"/>
              <a:t>ps</a:t>
            </a:r>
            <a:endParaRPr lang="en-IN" sz="1500" dirty="0"/>
          </a:p>
          <a:p>
            <a:pPr marL="0" indent="0">
              <a:buNone/>
            </a:pPr>
            <a:r>
              <a:rPr lang="en-IN" sz="1500" dirty="0"/>
              <a:t>docker </a:t>
            </a:r>
            <a:r>
              <a:rPr lang="en-IN" sz="1500" dirty="0" err="1"/>
              <a:t>ps</a:t>
            </a:r>
            <a:r>
              <a:rPr lang="en-IN" sz="1500" dirty="0"/>
              <a:t> –a</a:t>
            </a:r>
          </a:p>
          <a:p>
            <a:pPr marL="0" indent="0">
              <a:buNone/>
            </a:pPr>
            <a:r>
              <a:rPr lang="en-IN" sz="1500" dirty="0"/>
              <a:t>docker run –it ubuntu /bin/bash</a:t>
            </a:r>
          </a:p>
          <a:p>
            <a:pPr marL="0" indent="0">
              <a:buNone/>
            </a:pPr>
            <a:r>
              <a:rPr lang="en-IN" sz="1500" dirty="0"/>
              <a:t>docker pull</a:t>
            </a:r>
          </a:p>
          <a:p>
            <a:pPr marL="0" indent="0">
              <a:buNone/>
            </a:pPr>
            <a:r>
              <a:rPr lang="en-IN" sz="1500" dirty="0"/>
              <a:t>docker search ubuntu</a:t>
            </a:r>
          </a:p>
          <a:p>
            <a:pPr marL="0" indent="0">
              <a:buNone/>
            </a:pPr>
            <a:r>
              <a:rPr lang="en-IN" sz="1500" dirty="0"/>
              <a:t>docker run –it </a:t>
            </a:r>
            <a:r>
              <a:rPr lang="en-IN" sz="1500" dirty="0" err="1"/>
              <a:t>Raham</a:t>
            </a:r>
            <a:r>
              <a:rPr lang="en-IN" sz="1500" dirty="0"/>
              <a:t> ubuntu /bin/bash</a:t>
            </a:r>
          </a:p>
          <a:p>
            <a:pPr marL="0" indent="0">
              <a:buNone/>
            </a:pPr>
            <a:r>
              <a:rPr lang="en-IN" sz="1500" dirty="0"/>
              <a:t>docker </a:t>
            </a:r>
            <a:r>
              <a:rPr lang="en-IN" sz="1500" dirty="0" err="1"/>
              <a:t>ps</a:t>
            </a:r>
            <a:r>
              <a:rPr lang="en-IN" sz="1500" dirty="0"/>
              <a:t> -a</a:t>
            </a:r>
          </a:p>
          <a:p>
            <a:pPr marL="0" indent="0">
              <a:buNone/>
            </a:pPr>
            <a:r>
              <a:rPr lang="en-IN" sz="1500" dirty="0"/>
              <a:t>docker start </a:t>
            </a:r>
            <a:r>
              <a:rPr lang="en-IN" sz="1500" dirty="0" err="1"/>
              <a:t>Raham</a:t>
            </a:r>
            <a:endParaRPr lang="en-IN" sz="1500" dirty="0"/>
          </a:p>
          <a:p>
            <a:pPr marL="0" indent="0">
              <a:buNone/>
            </a:pPr>
            <a:r>
              <a:rPr lang="en-IN" sz="1500" dirty="0"/>
              <a:t>docker stop </a:t>
            </a:r>
            <a:r>
              <a:rPr lang="en-IN" sz="1500" dirty="0" err="1"/>
              <a:t>Raham</a:t>
            </a:r>
            <a:endParaRPr lang="en-IN" sz="1500" dirty="0"/>
          </a:p>
          <a:p>
            <a:pPr marL="0" indent="0">
              <a:buNone/>
            </a:pPr>
            <a:endParaRPr lang="en-IN" sz="1500" dirty="0"/>
          </a:p>
          <a:p>
            <a:pPr marL="0" indent="0">
              <a:buNone/>
            </a:pPr>
            <a:endParaRPr lang="en-IN" sz="1500" dirty="0"/>
          </a:p>
        </p:txBody>
      </p:sp>
      <p:sp>
        <p:nvSpPr>
          <p:cNvPr id="4" name="Content Placeholder 2">
            <a:extLst>
              <a:ext uri="{FF2B5EF4-FFF2-40B4-BE49-F238E27FC236}">
                <a16:creationId xmlns:a16="http://schemas.microsoft.com/office/drawing/2014/main" id="{05AB3A43-A0F9-437D-AB61-EA98CA34908D}"/>
              </a:ext>
            </a:extLst>
          </p:cNvPr>
          <p:cNvSpPr txBox="1">
            <a:spLocks/>
          </p:cNvSpPr>
          <p:nvPr/>
        </p:nvSpPr>
        <p:spPr>
          <a:xfrm>
            <a:off x="4329952" y="488577"/>
            <a:ext cx="3756213" cy="636942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None/>
            </a:pPr>
            <a:r>
              <a:rPr lang="en-IN" sz="1500" dirty="0"/>
              <a:t>docker attach </a:t>
            </a:r>
            <a:r>
              <a:rPr lang="en-IN" sz="1500" dirty="0" err="1"/>
              <a:t>Raham</a:t>
            </a:r>
            <a:endParaRPr lang="en-IN" sz="1500" dirty="0"/>
          </a:p>
          <a:p>
            <a:pPr marL="0" indent="0">
              <a:buNone/>
            </a:pPr>
            <a:r>
              <a:rPr lang="en-IN" sz="1500" dirty="0"/>
              <a:t>docker rm </a:t>
            </a:r>
            <a:r>
              <a:rPr lang="en-IN" sz="1500" dirty="0" err="1"/>
              <a:t>Raham</a:t>
            </a:r>
            <a:endParaRPr lang="en-IN" sz="1500" dirty="0"/>
          </a:p>
          <a:p>
            <a:pPr marL="0" indent="0">
              <a:buNone/>
            </a:pPr>
            <a:r>
              <a:rPr lang="en-IN" sz="1500" dirty="0"/>
              <a:t>docker diff </a:t>
            </a:r>
            <a:r>
              <a:rPr lang="en-IN" sz="1500" dirty="0" err="1"/>
              <a:t>Raham</a:t>
            </a:r>
            <a:endParaRPr lang="en-IN" sz="1500" dirty="0"/>
          </a:p>
          <a:p>
            <a:pPr marL="0" indent="0">
              <a:buNone/>
            </a:pPr>
            <a:r>
              <a:rPr lang="en-IN" sz="1500" dirty="0"/>
              <a:t>docker commit </a:t>
            </a:r>
            <a:r>
              <a:rPr lang="en-IN" sz="1500" dirty="0" err="1"/>
              <a:t>Raham</a:t>
            </a:r>
            <a:r>
              <a:rPr lang="en-IN" sz="1500" dirty="0"/>
              <a:t> </a:t>
            </a:r>
            <a:r>
              <a:rPr lang="en-IN" sz="1500" dirty="0" err="1"/>
              <a:t>updateimage</a:t>
            </a:r>
            <a:endParaRPr lang="en-IN" sz="1500" dirty="0"/>
          </a:p>
          <a:p>
            <a:pPr marL="0" indent="0">
              <a:buNone/>
            </a:pPr>
            <a:r>
              <a:rPr lang="en-IN" sz="1500" dirty="0"/>
              <a:t>docker run –it –name </a:t>
            </a:r>
            <a:r>
              <a:rPr lang="en-IN" sz="1500" dirty="0" err="1"/>
              <a:t>Raham</a:t>
            </a:r>
            <a:r>
              <a:rPr lang="en-IN" sz="1500" dirty="0"/>
              <a:t> updating /bin/bash</a:t>
            </a:r>
          </a:p>
          <a:p>
            <a:pPr marL="0" indent="0">
              <a:buNone/>
            </a:pPr>
            <a:r>
              <a:rPr lang="en-IN" sz="1500" dirty="0"/>
              <a:t>docker build</a:t>
            </a:r>
          </a:p>
          <a:p>
            <a:pPr marL="0" indent="0">
              <a:buNone/>
            </a:pPr>
            <a:r>
              <a:rPr lang="en-IN" sz="1500" dirty="0"/>
              <a:t>docker login</a:t>
            </a:r>
          </a:p>
          <a:p>
            <a:pPr marL="0" indent="0">
              <a:buNone/>
            </a:pPr>
            <a:r>
              <a:rPr lang="en-IN" sz="1500" dirty="0"/>
              <a:t>docker push</a:t>
            </a:r>
          </a:p>
          <a:p>
            <a:pPr marL="0" indent="0">
              <a:buNone/>
            </a:pPr>
            <a:r>
              <a:rPr lang="en-IN" sz="1500" dirty="0"/>
              <a:t>docker kill</a:t>
            </a:r>
          </a:p>
          <a:p>
            <a:pPr marL="0" indent="0">
              <a:buNone/>
            </a:pPr>
            <a:r>
              <a:rPr lang="en-IN" sz="1500" dirty="0"/>
              <a:t>docker </a:t>
            </a:r>
            <a:r>
              <a:rPr lang="en-IN" sz="1500" dirty="0" err="1"/>
              <a:t>rmi</a:t>
            </a:r>
            <a:endParaRPr lang="en-IN" sz="1500" dirty="0"/>
          </a:p>
          <a:p>
            <a:pPr marL="0" indent="0">
              <a:buNone/>
            </a:pPr>
            <a:r>
              <a:rPr lang="en-IN" sz="1500" dirty="0"/>
              <a:t>docker exec</a:t>
            </a:r>
          </a:p>
          <a:p>
            <a:pPr marL="0" indent="0">
              <a:buNone/>
            </a:pPr>
            <a:r>
              <a:rPr lang="en-IN" sz="1500" dirty="0"/>
              <a:t>docker import</a:t>
            </a:r>
          </a:p>
          <a:p>
            <a:pPr marL="0" indent="0">
              <a:buNone/>
            </a:pPr>
            <a:r>
              <a:rPr lang="en-IN" sz="1500" dirty="0"/>
              <a:t>docker export</a:t>
            </a:r>
          </a:p>
          <a:p>
            <a:pPr marL="0" indent="0">
              <a:buNone/>
            </a:pPr>
            <a:r>
              <a:rPr lang="en-IN" sz="1500" dirty="0"/>
              <a:t>docker container</a:t>
            </a:r>
          </a:p>
          <a:p>
            <a:pPr marL="0" indent="0">
              <a:buNone/>
            </a:pPr>
            <a:r>
              <a:rPr lang="en-IN" sz="1500" dirty="0"/>
              <a:t>docker compose</a:t>
            </a:r>
          </a:p>
          <a:p>
            <a:pPr marL="0" indent="0">
              <a:buNone/>
            </a:pPr>
            <a:r>
              <a:rPr lang="en-IN" sz="1500" dirty="0"/>
              <a:t>docker swarm</a:t>
            </a:r>
          </a:p>
          <a:p>
            <a:pPr marL="0" indent="0">
              <a:buNone/>
            </a:pPr>
            <a:r>
              <a:rPr lang="en-IN" sz="1500" dirty="0"/>
              <a:t>docker service</a:t>
            </a:r>
          </a:p>
          <a:p>
            <a:pPr marL="0" indent="0">
              <a:buFont typeface="Wingdings 3" charset="2"/>
              <a:buNone/>
            </a:pPr>
            <a:endParaRPr lang="en-IN" sz="1500" dirty="0"/>
          </a:p>
        </p:txBody>
      </p:sp>
    </p:spTree>
    <p:extLst>
      <p:ext uri="{BB962C8B-B14F-4D97-AF65-F5344CB8AC3E}">
        <p14:creationId xmlns:p14="http://schemas.microsoft.com/office/powerpoint/2010/main" val="1460961127"/>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1945F2-1A86-4B90-8755-1DD4677DC21F}"/>
              </a:ext>
            </a:extLst>
          </p:cNvPr>
          <p:cNvSpPr>
            <a:spLocks noGrp="1"/>
          </p:cNvSpPr>
          <p:nvPr>
            <p:ph idx="1"/>
          </p:nvPr>
        </p:nvSpPr>
        <p:spPr>
          <a:xfrm>
            <a:off x="2442673" y="349624"/>
            <a:ext cx="7306654" cy="6158752"/>
          </a:xfrm>
        </p:spPr>
        <p:txBody>
          <a:bodyPr>
            <a:normAutofit fontScale="70000" lnSpcReduction="20000"/>
          </a:bodyPr>
          <a:lstStyle/>
          <a:p>
            <a:pPr marL="0" indent="0">
              <a:buNone/>
            </a:pPr>
            <a:r>
              <a:rPr lang="en-IN" b="1" dirty="0">
                <a:solidFill>
                  <a:schemeClr val="accent1"/>
                </a:solidFill>
              </a:rPr>
              <a:t>Management Commands:</a:t>
            </a:r>
          </a:p>
          <a:p>
            <a:pPr marL="0" indent="0">
              <a:buNone/>
            </a:pPr>
            <a:r>
              <a:rPr lang="en-IN" dirty="0"/>
              <a:t>  app*        Docker App (Docker Inc., v0.9.1-beta3)</a:t>
            </a:r>
          </a:p>
          <a:p>
            <a:pPr marL="0" indent="0">
              <a:buNone/>
            </a:pPr>
            <a:r>
              <a:rPr lang="en-IN" dirty="0"/>
              <a:t>  builder     Manage builds</a:t>
            </a:r>
          </a:p>
          <a:p>
            <a:pPr marL="0" indent="0">
              <a:buNone/>
            </a:pPr>
            <a:r>
              <a:rPr lang="en-IN" dirty="0"/>
              <a:t>  </a:t>
            </a:r>
            <a:r>
              <a:rPr lang="en-IN" dirty="0" err="1"/>
              <a:t>buildx</a:t>
            </a:r>
            <a:r>
              <a:rPr lang="en-IN" dirty="0"/>
              <a:t>*     Build with </a:t>
            </a:r>
            <a:r>
              <a:rPr lang="en-IN" dirty="0" err="1"/>
              <a:t>BuildKit</a:t>
            </a:r>
            <a:r>
              <a:rPr lang="en-IN" dirty="0"/>
              <a:t> (Docker Inc., v0.6.3-docker)</a:t>
            </a:r>
          </a:p>
          <a:p>
            <a:pPr marL="0" indent="0">
              <a:buNone/>
            </a:pPr>
            <a:r>
              <a:rPr lang="en-IN" dirty="0"/>
              <a:t>  config      Manage Docker configs</a:t>
            </a:r>
          </a:p>
          <a:p>
            <a:pPr marL="0" indent="0">
              <a:buNone/>
            </a:pPr>
            <a:r>
              <a:rPr lang="en-IN" dirty="0"/>
              <a:t>  container   Manage containers</a:t>
            </a:r>
          </a:p>
          <a:p>
            <a:pPr marL="0" indent="0">
              <a:buNone/>
            </a:pPr>
            <a:r>
              <a:rPr lang="en-IN" dirty="0"/>
              <a:t>  context     Manage contexts</a:t>
            </a:r>
          </a:p>
          <a:p>
            <a:pPr marL="0" indent="0">
              <a:buNone/>
            </a:pPr>
            <a:r>
              <a:rPr lang="en-IN" dirty="0"/>
              <a:t>  image       Manage images</a:t>
            </a:r>
          </a:p>
          <a:p>
            <a:pPr marL="0" indent="0">
              <a:buNone/>
            </a:pPr>
            <a:r>
              <a:rPr lang="en-IN" dirty="0"/>
              <a:t>  manifest    Manage Docker image manifests and manifest lists</a:t>
            </a:r>
          </a:p>
          <a:p>
            <a:pPr marL="0" indent="0">
              <a:buNone/>
            </a:pPr>
            <a:r>
              <a:rPr lang="en-IN" dirty="0"/>
              <a:t>  network     Manage networks</a:t>
            </a:r>
          </a:p>
          <a:p>
            <a:pPr marL="0" indent="0">
              <a:buNone/>
            </a:pPr>
            <a:r>
              <a:rPr lang="en-IN" dirty="0"/>
              <a:t>  node        Manage Swarm nodes</a:t>
            </a:r>
          </a:p>
          <a:p>
            <a:pPr marL="0" indent="0">
              <a:buNone/>
            </a:pPr>
            <a:r>
              <a:rPr lang="en-IN" dirty="0"/>
              <a:t>  plugin      Manage plugins</a:t>
            </a:r>
          </a:p>
          <a:p>
            <a:pPr marL="0" indent="0">
              <a:buNone/>
            </a:pPr>
            <a:r>
              <a:rPr lang="en-IN" dirty="0"/>
              <a:t>  scan*       Docker Scan (Docker Inc., v0.8.0)</a:t>
            </a:r>
          </a:p>
          <a:p>
            <a:pPr marL="0" indent="0">
              <a:buNone/>
            </a:pPr>
            <a:r>
              <a:rPr lang="en-IN" dirty="0"/>
              <a:t>  secret      Manage Docker secrets</a:t>
            </a:r>
          </a:p>
          <a:p>
            <a:pPr marL="0" indent="0">
              <a:buNone/>
            </a:pPr>
            <a:r>
              <a:rPr lang="en-IN" dirty="0"/>
              <a:t>  service     Manage services</a:t>
            </a:r>
          </a:p>
          <a:p>
            <a:pPr marL="0" indent="0">
              <a:buNone/>
            </a:pPr>
            <a:r>
              <a:rPr lang="en-IN" dirty="0"/>
              <a:t>  stack       Manage Docker stacks</a:t>
            </a:r>
          </a:p>
          <a:p>
            <a:pPr marL="0" indent="0">
              <a:buNone/>
            </a:pPr>
            <a:r>
              <a:rPr lang="en-IN" dirty="0"/>
              <a:t>  swarm       Manage Swarm</a:t>
            </a:r>
          </a:p>
          <a:p>
            <a:pPr marL="0" indent="0">
              <a:buNone/>
            </a:pPr>
            <a:r>
              <a:rPr lang="en-IN" dirty="0"/>
              <a:t>  system      Manage Docker</a:t>
            </a:r>
          </a:p>
          <a:p>
            <a:pPr marL="0" indent="0">
              <a:buNone/>
            </a:pPr>
            <a:r>
              <a:rPr lang="en-IN" dirty="0"/>
              <a:t>  trust       Manage trust on Docker images</a:t>
            </a:r>
          </a:p>
          <a:p>
            <a:pPr marL="0" indent="0">
              <a:buNone/>
            </a:pPr>
            <a:r>
              <a:rPr lang="en-IN" dirty="0"/>
              <a:t>  volume      Manage volumes</a:t>
            </a:r>
          </a:p>
          <a:p>
            <a:pPr marL="0" indent="0">
              <a:buNone/>
            </a:pPr>
            <a:endParaRPr lang="en-IN" dirty="0"/>
          </a:p>
        </p:txBody>
      </p:sp>
    </p:spTree>
    <p:extLst>
      <p:ext uri="{BB962C8B-B14F-4D97-AF65-F5344CB8AC3E}">
        <p14:creationId xmlns:p14="http://schemas.microsoft.com/office/powerpoint/2010/main" val="117661969"/>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3BE0F7-DC53-4526-A834-B98284C4FB99}"/>
              </a:ext>
            </a:extLst>
          </p:cNvPr>
          <p:cNvSpPr>
            <a:spLocks noGrp="1"/>
          </p:cNvSpPr>
          <p:nvPr>
            <p:ph idx="1"/>
          </p:nvPr>
        </p:nvSpPr>
        <p:spPr>
          <a:xfrm>
            <a:off x="1640541" y="179294"/>
            <a:ext cx="8525435" cy="6678706"/>
          </a:xfrm>
        </p:spPr>
        <p:txBody>
          <a:bodyPr>
            <a:noAutofit/>
          </a:bodyPr>
          <a:lstStyle/>
          <a:p>
            <a:pPr marL="0" indent="0">
              <a:buNone/>
            </a:pPr>
            <a:r>
              <a:rPr lang="en-US" sz="1400" b="1" dirty="0">
                <a:solidFill>
                  <a:schemeClr val="accent1"/>
                </a:solidFill>
              </a:rPr>
              <a:t>Commands:</a:t>
            </a:r>
          </a:p>
          <a:p>
            <a:pPr marL="0" indent="0">
              <a:buNone/>
            </a:pPr>
            <a:r>
              <a:rPr lang="en-US" sz="1400" dirty="0"/>
              <a:t>  attach      </a:t>
            </a:r>
            <a:r>
              <a:rPr lang="en-US" sz="1400" dirty="0" err="1"/>
              <a:t>Attach</a:t>
            </a:r>
            <a:r>
              <a:rPr lang="en-US" sz="1400" dirty="0"/>
              <a:t> local standard input, output, and error streams to a running container</a:t>
            </a:r>
          </a:p>
          <a:p>
            <a:pPr marL="0" indent="0">
              <a:buNone/>
            </a:pPr>
            <a:r>
              <a:rPr lang="en-US" sz="1400" dirty="0"/>
              <a:t>  build       </a:t>
            </a:r>
            <a:r>
              <a:rPr lang="en-US" sz="1400" dirty="0" err="1"/>
              <a:t>Build</a:t>
            </a:r>
            <a:r>
              <a:rPr lang="en-US" sz="1400" dirty="0"/>
              <a:t> an image from a </a:t>
            </a:r>
            <a:r>
              <a:rPr lang="en-US" sz="1400" dirty="0" err="1"/>
              <a:t>Dockerfile</a:t>
            </a:r>
            <a:endParaRPr lang="en-US" sz="1400" dirty="0"/>
          </a:p>
          <a:p>
            <a:pPr marL="0" indent="0">
              <a:buNone/>
            </a:pPr>
            <a:r>
              <a:rPr lang="en-US" sz="1400" dirty="0"/>
              <a:t>  commit      Create a new image from a container's changes</a:t>
            </a:r>
          </a:p>
          <a:p>
            <a:pPr marL="0" indent="0">
              <a:buNone/>
            </a:pPr>
            <a:r>
              <a:rPr lang="en-US" sz="1400" dirty="0"/>
              <a:t>  cp          Copy files/folders between a container and the local filesystem</a:t>
            </a:r>
          </a:p>
          <a:p>
            <a:pPr marL="0" indent="0">
              <a:buNone/>
            </a:pPr>
            <a:r>
              <a:rPr lang="en-US" sz="1400" dirty="0"/>
              <a:t>  create      </a:t>
            </a:r>
            <a:r>
              <a:rPr lang="en-US" sz="1400" dirty="0" err="1"/>
              <a:t>Create</a:t>
            </a:r>
            <a:r>
              <a:rPr lang="en-US" sz="1400" dirty="0"/>
              <a:t> a new container</a:t>
            </a:r>
          </a:p>
          <a:p>
            <a:pPr marL="0" indent="0">
              <a:buNone/>
            </a:pPr>
            <a:r>
              <a:rPr lang="en-US" sz="1400" dirty="0"/>
              <a:t>  diff        Inspect changes to files or directories on a container's filesystem</a:t>
            </a:r>
          </a:p>
          <a:p>
            <a:pPr marL="0" indent="0">
              <a:buNone/>
            </a:pPr>
            <a:r>
              <a:rPr lang="en-US" sz="1400" dirty="0"/>
              <a:t>  events      Get real time events from the server</a:t>
            </a:r>
          </a:p>
          <a:p>
            <a:pPr marL="0" indent="0">
              <a:buNone/>
            </a:pPr>
            <a:r>
              <a:rPr lang="en-US" sz="1400" dirty="0"/>
              <a:t>  exec        Run a command in a running container</a:t>
            </a:r>
          </a:p>
          <a:p>
            <a:pPr marL="0" indent="0">
              <a:buNone/>
            </a:pPr>
            <a:r>
              <a:rPr lang="en-US" sz="1400" dirty="0"/>
              <a:t>  export      </a:t>
            </a:r>
            <a:r>
              <a:rPr lang="en-US" sz="1400" dirty="0" err="1"/>
              <a:t>Export</a:t>
            </a:r>
            <a:r>
              <a:rPr lang="en-US" sz="1400" dirty="0"/>
              <a:t> a container's filesystem as a tar archive</a:t>
            </a:r>
          </a:p>
          <a:p>
            <a:pPr marL="0" indent="0">
              <a:buNone/>
            </a:pPr>
            <a:r>
              <a:rPr lang="en-US" sz="1400" dirty="0"/>
              <a:t>  history     Show the history of an image</a:t>
            </a:r>
          </a:p>
          <a:p>
            <a:pPr marL="0" indent="0">
              <a:buNone/>
            </a:pPr>
            <a:r>
              <a:rPr lang="en-US" sz="1400" dirty="0"/>
              <a:t>  images      List images</a:t>
            </a:r>
          </a:p>
          <a:p>
            <a:pPr marL="0" indent="0">
              <a:buNone/>
            </a:pPr>
            <a:r>
              <a:rPr lang="en-US" sz="1400" dirty="0"/>
              <a:t>  import      </a:t>
            </a:r>
            <a:r>
              <a:rPr lang="en-US" sz="1400" dirty="0" err="1"/>
              <a:t>Import</a:t>
            </a:r>
            <a:r>
              <a:rPr lang="en-US" sz="1400" dirty="0"/>
              <a:t> the contents from a </a:t>
            </a:r>
            <a:r>
              <a:rPr lang="en-US" sz="1400" dirty="0" err="1"/>
              <a:t>tarball</a:t>
            </a:r>
            <a:r>
              <a:rPr lang="en-US" sz="1400" dirty="0"/>
              <a:t> to create a filesystem image</a:t>
            </a:r>
          </a:p>
          <a:p>
            <a:pPr marL="0" indent="0">
              <a:buNone/>
            </a:pPr>
            <a:r>
              <a:rPr lang="en-US" sz="1400" dirty="0"/>
              <a:t>  info        Display system-wide information</a:t>
            </a:r>
          </a:p>
          <a:p>
            <a:pPr marL="0" indent="0">
              <a:buNone/>
            </a:pPr>
            <a:r>
              <a:rPr lang="en-US" sz="1400" dirty="0"/>
              <a:t>  inspect     Return low-level information on Docker objects</a:t>
            </a:r>
          </a:p>
          <a:p>
            <a:pPr marL="0" indent="0">
              <a:buNone/>
            </a:pPr>
            <a:r>
              <a:rPr lang="en-US" sz="1400" dirty="0"/>
              <a:t>  kill        </a:t>
            </a:r>
            <a:r>
              <a:rPr lang="en-US" sz="1400" dirty="0" err="1"/>
              <a:t>Kill</a:t>
            </a:r>
            <a:r>
              <a:rPr lang="en-US" sz="1400" dirty="0"/>
              <a:t> one or more running containers</a:t>
            </a:r>
          </a:p>
          <a:p>
            <a:pPr marL="0" indent="0">
              <a:buNone/>
            </a:pPr>
            <a:r>
              <a:rPr lang="en-US" sz="1400" dirty="0"/>
              <a:t>  load        </a:t>
            </a:r>
            <a:r>
              <a:rPr lang="en-US" sz="1400" dirty="0" err="1"/>
              <a:t>Load</a:t>
            </a:r>
            <a:r>
              <a:rPr lang="en-US" sz="1400" dirty="0"/>
              <a:t> an image from a tar archive or STDIN</a:t>
            </a:r>
          </a:p>
          <a:p>
            <a:pPr marL="0" indent="0">
              <a:buNone/>
            </a:pPr>
            <a:r>
              <a:rPr lang="en-US" sz="1400" dirty="0"/>
              <a:t>  login       Log in to a Docker registry</a:t>
            </a:r>
          </a:p>
          <a:p>
            <a:pPr marL="0" indent="0">
              <a:buNone/>
            </a:pPr>
            <a:r>
              <a:rPr lang="en-US" sz="1400" dirty="0"/>
              <a:t>  logout      Log out from a Docker registry</a:t>
            </a:r>
            <a:endParaRPr lang="en-IN" sz="700" dirty="0"/>
          </a:p>
        </p:txBody>
      </p:sp>
    </p:spTree>
    <p:extLst>
      <p:ext uri="{BB962C8B-B14F-4D97-AF65-F5344CB8AC3E}">
        <p14:creationId xmlns:p14="http://schemas.microsoft.com/office/powerpoint/2010/main" val="3549019516"/>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AF3649-9524-4294-9314-0906A069FE37}"/>
              </a:ext>
            </a:extLst>
          </p:cNvPr>
          <p:cNvPicPr>
            <a:picLocks noChangeAspect="1"/>
          </p:cNvPicPr>
          <p:nvPr/>
        </p:nvPicPr>
        <p:blipFill>
          <a:blip r:embed="rId2"/>
          <a:stretch>
            <a:fillRect/>
          </a:stretch>
        </p:blipFill>
        <p:spPr>
          <a:xfrm>
            <a:off x="0" y="-1"/>
            <a:ext cx="12192000" cy="7077075"/>
          </a:xfrm>
          <a:prstGeom prst="rect">
            <a:avLst/>
          </a:prstGeom>
        </p:spPr>
      </p:pic>
    </p:spTree>
    <p:extLst>
      <p:ext uri="{BB962C8B-B14F-4D97-AF65-F5344CB8AC3E}">
        <p14:creationId xmlns:p14="http://schemas.microsoft.com/office/powerpoint/2010/main" val="1872621252"/>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F3A3E5-A84D-4008-98EC-5F42D5BDECBC}"/>
              </a:ext>
            </a:extLst>
          </p:cNvPr>
          <p:cNvSpPr>
            <a:spLocks noGrp="1"/>
          </p:cNvSpPr>
          <p:nvPr>
            <p:ph idx="1"/>
          </p:nvPr>
        </p:nvSpPr>
        <p:spPr>
          <a:xfrm>
            <a:off x="1586753" y="242047"/>
            <a:ext cx="7449672" cy="6454587"/>
          </a:xfrm>
        </p:spPr>
        <p:txBody>
          <a:bodyPr>
            <a:normAutofit fontScale="92500" lnSpcReduction="20000"/>
          </a:bodyPr>
          <a:lstStyle/>
          <a:p>
            <a:pPr marL="0" indent="0">
              <a:buNone/>
            </a:pPr>
            <a:r>
              <a:rPr lang="en-US" sz="1400" dirty="0"/>
              <a:t> logs        Fetch the logs of a container</a:t>
            </a:r>
          </a:p>
          <a:p>
            <a:pPr marL="0" indent="0">
              <a:buNone/>
            </a:pPr>
            <a:r>
              <a:rPr lang="en-US" sz="1400" dirty="0"/>
              <a:t>  pause       </a:t>
            </a:r>
            <a:r>
              <a:rPr lang="en-US" sz="1400" dirty="0" err="1"/>
              <a:t>Pause</a:t>
            </a:r>
            <a:r>
              <a:rPr lang="en-US" sz="1400" dirty="0"/>
              <a:t> all processes within one or more containers</a:t>
            </a:r>
          </a:p>
          <a:p>
            <a:pPr marL="0" indent="0">
              <a:buNone/>
            </a:pPr>
            <a:r>
              <a:rPr lang="en-US" sz="1400" dirty="0"/>
              <a:t>  port        List port mappings or a specific mapping for the container</a:t>
            </a:r>
          </a:p>
          <a:p>
            <a:pPr marL="0" indent="0">
              <a:buNone/>
            </a:pPr>
            <a:r>
              <a:rPr lang="en-US" sz="1400" dirty="0"/>
              <a:t>  </a:t>
            </a:r>
            <a:r>
              <a:rPr lang="en-US" sz="1400" dirty="0" err="1"/>
              <a:t>ps</a:t>
            </a:r>
            <a:r>
              <a:rPr lang="en-US" sz="1400" dirty="0"/>
              <a:t>          List containers</a:t>
            </a:r>
          </a:p>
          <a:p>
            <a:pPr marL="0" indent="0">
              <a:buNone/>
            </a:pPr>
            <a:r>
              <a:rPr lang="en-US" sz="1400" dirty="0"/>
              <a:t>  pull        </a:t>
            </a:r>
            <a:r>
              <a:rPr lang="en-US" sz="1400" dirty="0" err="1"/>
              <a:t>Pull</a:t>
            </a:r>
            <a:r>
              <a:rPr lang="en-US" sz="1400" dirty="0"/>
              <a:t> an image or a repository from a registry</a:t>
            </a:r>
          </a:p>
          <a:p>
            <a:pPr marL="0" indent="0">
              <a:buNone/>
            </a:pPr>
            <a:r>
              <a:rPr lang="en-US" sz="1400" dirty="0"/>
              <a:t>  push        </a:t>
            </a:r>
            <a:r>
              <a:rPr lang="en-US" sz="1400" dirty="0" err="1"/>
              <a:t>Push</a:t>
            </a:r>
            <a:r>
              <a:rPr lang="en-US" sz="1400" dirty="0"/>
              <a:t> an image or a repository to a registry</a:t>
            </a:r>
          </a:p>
          <a:p>
            <a:pPr marL="0" indent="0">
              <a:buNone/>
            </a:pPr>
            <a:r>
              <a:rPr lang="en-US" sz="1400" dirty="0"/>
              <a:t>  rename      </a:t>
            </a:r>
            <a:r>
              <a:rPr lang="en-US" sz="1400" dirty="0" err="1"/>
              <a:t>Rename</a:t>
            </a:r>
            <a:r>
              <a:rPr lang="en-US" sz="1400" dirty="0"/>
              <a:t> a container</a:t>
            </a:r>
          </a:p>
          <a:p>
            <a:pPr marL="0" indent="0">
              <a:buNone/>
            </a:pPr>
            <a:r>
              <a:rPr lang="en-US" sz="1400" dirty="0"/>
              <a:t>  restart     </a:t>
            </a:r>
            <a:r>
              <a:rPr lang="en-US" sz="1400" dirty="0" err="1"/>
              <a:t>Restart</a:t>
            </a:r>
            <a:r>
              <a:rPr lang="en-US" sz="1400" dirty="0"/>
              <a:t> one or more containers</a:t>
            </a:r>
          </a:p>
          <a:p>
            <a:pPr marL="0" indent="0">
              <a:buNone/>
            </a:pPr>
            <a:r>
              <a:rPr lang="en-US" sz="1400" dirty="0"/>
              <a:t>  rm          Remove one or more containers</a:t>
            </a:r>
          </a:p>
          <a:p>
            <a:pPr marL="0" indent="0">
              <a:buNone/>
            </a:pPr>
            <a:r>
              <a:rPr lang="en-US" sz="1400" dirty="0"/>
              <a:t>  </a:t>
            </a:r>
            <a:r>
              <a:rPr lang="en-US" sz="1400" dirty="0" err="1"/>
              <a:t>rmi</a:t>
            </a:r>
            <a:r>
              <a:rPr lang="en-US" sz="1400" dirty="0"/>
              <a:t>         Remove one or more images</a:t>
            </a:r>
          </a:p>
          <a:p>
            <a:pPr marL="0" indent="0">
              <a:buNone/>
            </a:pPr>
            <a:r>
              <a:rPr lang="en-US" sz="1400" dirty="0"/>
              <a:t>  run         </a:t>
            </a:r>
            <a:r>
              <a:rPr lang="en-US" sz="1400" dirty="0" err="1"/>
              <a:t>Run</a:t>
            </a:r>
            <a:r>
              <a:rPr lang="en-US" sz="1400" dirty="0"/>
              <a:t> a command in a new container</a:t>
            </a:r>
          </a:p>
          <a:p>
            <a:pPr marL="0" indent="0">
              <a:buNone/>
            </a:pPr>
            <a:r>
              <a:rPr lang="en-US" sz="1400" dirty="0"/>
              <a:t>  save        </a:t>
            </a:r>
            <a:r>
              <a:rPr lang="en-US" sz="1400" dirty="0" err="1"/>
              <a:t>Save</a:t>
            </a:r>
            <a:r>
              <a:rPr lang="en-US" sz="1400" dirty="0"/>
              <a:t> one or more images to a tar archive (streamed to STDOUT by default)</a:t>
            </a:r>
          </a:p>
          <a:p>
            <a:pPr marL="0" indent="0">
              <a:buNone/>
            </a:pPr>
            <a:r>
              <a:rPr lang="en-US" sz="1400" dirty="0"/>
              <a:t>  search      </a:t>
            </a:r>
            <a:r>
              <a:rPr lang="en-US" sz="1400" dirty="0" err="1"/>
              <a:t>Search</a:t>
            </a:r>
            <a:r>
              <a:rPr lang="en-US" sz="1400" dirty="0"/>
              <a:t> the Docker Hub for images</a:t>
            </a:r>
          </a:p>
          <a:p>
            <a:pPr marL="0" indent="0">
              <a:buNone/>
            </a:pPr>
            <a:r>
              <a:rPr lang="en-US" sz="1400" dirty="0"/>
              <a:t>  start       </a:t>
            </a:r>
            <a:r>
              <a:rPr lang="en-US" sz="1400" dirty="0" err="1"/>
              <a:t>Start</a:t>
            </a:r>
            <a:r>
              <a:rPr lang="en-US" sz="1400" dirty="0"/>
              <a:t> one or more stopped containers</a:t>
            </a:r>
          </a:p>
          <a:p>
            <a:pPr marL="0" indent="0">
              <a:buNone/>
            </a:pPr>
            <a:r>
              <a:rPr lang="en-US" sz="1400" dirty="0"/>
              <a:t>  stats       Display a live stream of container(s) resource usage statistics</a:t>
            </a:r>
          </a:p>
          <a:p>
            <a:pPr marL="0" indent="0">
              <a:buNone/>
            </a:pPr>
            <a:r>
              <a:rPr lang="en-US" sz="1400" dirty="0"/>
              <a:t>  stop        </a:t>
            </a:r>
            <a:r>
              <a:rPr lang="en-US" sz="1400" dirty="0" err="1"/>
              <a:t>Stop</a:t>
            </a:r>
            <a:r>
              <a:rPr lang="en-US" sz="1400" dirty="0"/>
              <a:t> one or more running containers</a:t>
            </a:r>
          </a:p>
          <a:p>
            <a:pPr marL="0" indent="0">
              <a:buNone/>
            </a:pPr>
            <a:r>
              <a:rPr lang="en-US" sz="1400" dirty="0"/>
              <a:t>  tag         Create a tag TARGET_IMAGE that refers to SOURCE_IMAGE</a:t>
            </a:r>
          </a:p>
          <a:p>
            <a:pPr marL="0" indent="0">
              <a:buNone/>
            </a:pPr>
            <a:r>
              <a:rPr lang="en-US" sz="1400" dirty="0"/>
              <a:t>  top         Display the running processes of a container</a:t>
            </a:r>
          </a:p>
          <a:p>
            <a:pPr marL="0" indent="0">
              <a:buNone/>
            </a:pPr>
            <a:r>
              <a:rPr lang="en-US" sz="1400" dirty="0"/>
              <a:t>  </a:t>
            </a:r>
            <a:r>
              <a:rPr lang="en-US" sz="1400" dirty="0" err="1"/>
              <a:t>unpause</a:t>
            </a:r>
            <a:r>
              <a:rPr lang="en-US" sz="1400" dirty="0"/>
              <a:t>     </a:t>
            </a:r>
            <a:r>
              <a:rPr lang="en-US" sz="1400" dirty="0" err="1"/>
              <a:t>Unpause</a:t>
            </a:r>
            <a:r>
              <a:rPr lang="en-US" sz="1400" dirty="0"/>
              <a:t> all processes within one or more containers</a:t>
            </a:r>
          </a:p>
          <a:p>
            <a:pPr marL="0" indent="0">
              <a:buNone/>
            </a:pPr>
            <a:r>
              <a:rPr lang="en-US" sz="1400" dirty="0"/>
              <a:t>  update      </a:t>
            </a:r>
            <a:r>
              <a:rPr lang="en-US" sz="1400" dirty="0" err="1"/>
              <a:t>Update</a:t>
            </a:r>
            <a:r>
              <a:rPr lang="en-US" sz="1400" dirty="0"/>
              <a:t> configuration of one or more containers</a:t>
            </a:r>
          </a:p>
          <a:p>
            <a:pPr marL="0" indent="0">
              <a:buNone/>
            </a:pPr>
            <a:r>
              <a:rPr lang="en-US" sz="1400" dirty="0"/>
              <a:t>  version     Show the Docker version information</a:t>
            </a:r>
          </a:p>
          <a:p>
            <a:pPr marL="0" indent="0">
              <a:buNone/>
            </a:pPr>
            <a:r>
              <a:rPr lang="en-US" sz="1400" dirty="0"/>
              <a:t>  wait        Block until one or more containers stop, then print their exit codes</a:t>
            </a:r>
            <a:endParaRPr lang="en-IN" sz="1400" dirty="0"/>
          </a:p>
        </p:txBody>
      </p:sp>
    </p:spTree>
    <p:extLst>
      <p:ext uri="{BB962C8B-B14F-4D97-AF65-F5344CB8AC3E}">
        <p14:creationId xmlns:p14="http://schemas.microsoft.com/office/powerpoint/2010/main" val="3218843019"/>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113057-74DC-49D9-9B59-6C9279C4A1A0}"/>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098197892"/>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BD8180-6E08-45F5-A080-9059752BC7E6}"/>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410961165"/>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150892-E64C-4468-8682-DB2DD1EC5EAF}"/>
              </a:ext>
            </a:extLst>
          </p:cNvPr>
          <p:cNvPicPr>
            <a:picLocks noChangeAspect="1"/>
          </p:cNvPicPr>
          <p:nvPr/>
        </p:nvPicPr>
        <p:blipFill>
          <a:blip r:embed="rId2"/>
          <a:stretch>
            <a:fillRect/>
          </a:stretch>
        </p:blipFill>
        <p:spPr>
          <a:xfrm>
            <a:off x="858470" y="1111624"/>
            <a:ext cx="8114841" cy="4911224"/>
          </a:xfrm>
          <a:prstGeom prst="rect">
            <a:avLst/>
          </a:prstGeom>
        </p:spPr>
      </p:pic>
    </p:spTree>
    <p:extLst>
      <p:ext uri="{BB962C8B-B14F-4D97-AF65-F5344CB8AC3E}">
        <p14:creationId xmlns:p14="http://schemas.microsoft.com/office/powerpoint/2010/main" val="1813299587"/>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2C5E6-E7EC-4750-98C2-2F50D9497022}"/>
              </a:ext>
            </a:extLst>
          </p:cNvPr>
          <p:cNvSpPr>
            <a:spLocks noGrp="1"/>
          </p:cNvSpPr>
          <p:nvPr>
            <p:ph idx="1"/>
          </p:nvPr>
        </p:nvSpPr>
        <p:spPr>
          <a:xfrm>
            <a:off x="143436" y="134470"/>
            <a:ext cx="11896164" cy="6723529"/>
          </a:xfrm>
        </p:spPr>
        <p:txBody>
          <a:bodyPr>
            <a:normAutofit/>
          </a:bodyPr>
          <a:lstStyle/>
          <a:p>
            <a:pPr marL="0" indent="0">
              <a:buNone/>
            </a:pPr>
            <a:r>
              <a:rPr lang="en-IN" sz="1600" i="1" dirty="0">
                <a:solidFill>
                  <a:schemeClr val="accent5"/>
                </a:solidFill>
              </a:rPr>
              <a:t>Go to AWS Console =&gt; Go to AWS services =&gt; Select EC2 =&gt; click on running instances =&gt; Launch Instance =&gt; Select free EC2 instance(Amazon Linux2 AMI machine) =&gt; Select region =&gt; select t2 micro free tier =&gt; next =&gt; no of instances 1 next =&gt; storage by default next =&gt; Tag Name Docker next =&gt; SG </a:t>
            </a:r>
            <a:r>
              <a:rPr lang="en-IN" sz="1600" i="1" dirty="0" err="1">
                <a:solidFill>
                  <a:schemeClr val="accent5"/>
                </a:solidFill>
              </a:rPr>
              <a:t>My_SG</a:t>
            </a:r>
            <a:r>
              <a:rPr lang="en-IN" sz="1600" i="1" dirty="0">
                <a:solidFill>
                  <a:schemeClr val="accent5"/>
                </a:solidFill>
              </a:rPr>
              <a:t> SSH/HTTP TCP/TCP/ 22/80 Anywhere/Anywhere Review and Launch =&gt; Key pain </a:t>
            </a:r>
            <a:r>
              <a:rPr lang="en-IN" sz="1600" i="1" dirty="0" err="1">
                <a:solidFill>
                  <a:schemeClr val="accent5"/>
                </a:solidFill>
              </a:rPr>
              <a:t>Docker_key</a:t>
            </a:r>
            <a:r>
              <a:rPr lang="en-IN" sz="1600" i="1" dirty="0">
                <a:solidFill>
                  <a:schemeClr val="accent5"/>
                </a:solidFill>
              </a:rPr>
              <a:t> lunch, view instances</a:t>
            </a:r>
          </a:p>
          <a:p>
            <a:pPr marL="0" indent="0">
              <a:buNone/>
            </a:pPr>
            <a:endParaRPr lang="en-IN" sz="1600" i="1" dirty="0">
              <a:solidFill>
                <a:schemeClr val="accent5"/>
              </a:solidFill>
            </a:endParaRPr>
          </a:p>
          <a:p>
            <a:pPr marL="0" indent="0">
              <a:buNone/>
            </a:pPr>
            <a:r>
              <a:rPr lang="en-IN" sz="1700" b="1" dirty="0">
                <a:solidFill>
                  <a:schemeClr val="accent1"/>
                </a:solidFill>
              </a:rPr>
              <a:t>Create </a:t>
            </a:r>
            <a:r>
              <a:rPr lang="en-IN" sz="1700" b="1" dirty="0" err="1">
                <a:solidFill>
                  <a:schemeClr val="accent1"/>
                </a:solidFill>
              </a:rPr>
              <a:t>Dockerfile</a:t>
            </a:r>
            <a:endParaRPr lang="en-IN" sz="1700" b="1" dirty="0">
              <a:solidFill>
                <a:schemeClr val="accent1"/>
              </a:solidFill>
            </a:endParaRPr>
          </a:p>
          <a:p>
            <a:pPr marL="0" indent="0">
              <a:buNone/>
            </a:pPr>
            <a:r>
              <a:rPr lang="en-IN" dirty="0"/>
              <a:t>$ vi </a:t>
            </a:r>
            <a:r>
              <a:rPr lang="en-IN" dirty="0" err="1"/>
              <a:t>Dockerfile</a:t>
            </a:r>
            <a:endParaRPr lang="en-IN" dirty="0"/>
          </a:p>
          <a:p>
            <a:pPr marL="0" indent="0">
              <a:buNone/>
            </a:pPr>
            <a:r>
              <a:rPr lang="en-IN" dirty="0"/>
              <a:t>FROM ubuntu</a:t>
            </a:r>
          </a:p>
          <a:p>
            <a:pPr marL="0" indent="0">
              <a:buNone/>
            </a:pPr>
            <a:r>
              <a:rPr lang="en-IN" dirty="0"/>
              <a:t>RUN echo "Subscribe technical </a:t>
            </a:r>
            <a:r>
              <a:rPr lang="en-IN" dirty="0" err="1"/>
              <a:t>guftgu</a:t>
            </a:r>
            <a:r>
              <a:rPr lang="en-IN" dirty="0"/>
              <a:t>" &gt; /</a:t>
            </a:r>
            <a:r>
              <a:rPr lang="en-IN" dirty="0" err="1"/>
              <a:t>tmp</a:t>
            </a:r>
            <a:r>
              <a:rPr lang="en-IN" dirty="0"/>
              <a:t>/testfile.txt</a:t>
            </a:r>
          </a:p>
          <a:p>
            <a:pPr marL="0" indent="0">
              <a:buNone/>
            </a:pPr>
            <a:r>
              <a:rPr lang="en-IN" sz="1700" b="1" dirty="0">
                <a:solidFill>
                  <a:schemeClr val="accent1"/>
                </a:solidFill>
              </a:rPr>
              <a:t>Create test image using above Docker file</a:t>
            </a:r>
          </a:p>
          <a:p>
            <a:pPr marL="0" indent="0">
              <a:buNone/>
            </a:pPr>
            <a:r>
              <a:rPr lang="en-IN" dirty="0"/>
              <a:t>$ docker build -t test .</a:t>
            </a:r>
          </a:p>
          <a:p>
            <a:pPr marL="0" indent="0">
              <a:buNone/>
            </a:pPr>
            <a:r>
              <a:rPr lang="en-IN" sz="1700" b="1" dirty="0">
                <a:solidFill>
                  <a:schemeClr val="accent1"/>
                </a:solidFill>
              </a:rPr>
              <a:t>Create test container container using image </a:t>
            </a:r>
          </a:p>
          <a:p>
            <a:pPr marL="0" indent="0">
              <a:buNone/>
            </a:pPr>
            <a:r>
              <a:rPr lang="en-IN" dirty="0"/>
              <a:t>$ docker run -it --name </a:t>
            </a:r>
            <a:r>
              <a:rPr lang="en-IN" dirty="0" err="1"/>
              <a:t>testcontainer</a:t>
            </a:r>
            <a:r>
              <a:rPr lang="en-IN" dirty="0"/>
              <a:t> test /bin/bash</a:t>
            </a:r>
          </a:p>
        </p:txBody>
      </p:sp>
    </p:spTree>
    <p:extLst>
      <p:ext uri="{BB962C8B-B14F-4D97-AF65-F5344CB8AC3E}">
        <p14:creationId xmlns:p14="http://schemas.microsoft.com/office/powerpoint/2010/main" val="164281568"/>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0003E8-623C-4181-9FF1-D875A5837827}"/>
              </a:ext>
            </a:extLst>
          </p:cNvPr>
          <p:cNvSpPr>
            <a:spLocks noGrp="1"/>
          </p:cNvSpPr>
          <p:nvPr>
            <p:ph idx="1"/>
          </p:nvPr>
        </p:nvSpPr>
        <p:spPr>
          <a:xfrm>
            <a:off x="80682" y="80682"/>
            <a:ext cx="12003742" cy="6777318"/>
          </a:xfrm>
        </p:spPr>
        <p:txBody>
          <a:bodyPr>
            <a:normAutofit/>
          </a:bodyPr>
          <a:lstStyle/>
          <a:p>
            <a:pPr marL="0" indent="0">
              <a:buNone/>
            </a:pPr>
            <a:r>
              <a:rPr lang="en-IN" sz="1800" dirty="0"/>
              <a:t>$ vi </a:t>
            </a:r>
            <a:r>
              <a:rPr lang="en-IN" sz="1800" dirty="0" err="1"/>
              <a:t>Dockerfile</a:t>
            </a:r>
            <a:endParaRPr lang="en-IN" sz="1800" dirty="0"/>
          </a:p>
          <a:p>
            <a:pPr marL="0" indent="0">
              <a:buNone/>
            </a:pPr>
            <a:r>
              <a:rPr lang="en-IN" sz="1800" dirty="0">
                <a:solidFill>
                  <a:schemeClr val="accent1">
                    <a:lumMod val="60000"/>
                    <a:lumOff val="40000"/>
                  </a:schemeClr>
                </a:solidFill>
              </a:rPr>
              <a:t>FROM ubuntu</a:t>
            </a:r>
          </a:p>
          <a:p>
            <a:pPr marL="0" indent="0">
              <a:buNone/>
            </a:pPr>
            <a:r>
              <a:rPr lang="en-IN" sz="1800" dirty="0">
                <a:solidFill>
                  <a:schemeClr val="accent1">
                    <a:lumMod val="60000"/>
                    <a:lumOff val="40000"/>
                  </a:schemeClr>
                </a:solidFill>
              </a:rPr>
              <a:t>WROKDIR /</a:t>
            </a:r>
            <a:r>
              <a:rPr lang="en-IN" sz="1800" dirty="0" err="1">
                <a:solidFill>
                  <a:schemeClr val="accent1">
                    <a:lumMod val="60000"/>
                    <a:lumOff val="40000"/>
                  </a:schemeClr>
                </a:solidFill>
              </a:rPr>
              <a:t>tmp</a:t>
            </a:r>
            <a:endParaRPr lang="en-IN" sz="1800" dirty="0">
              <a:solidFill>
                <a:schemeClr val="accent1">
                  <a:lumMod val="60000"/>
                  <a:lumOff val="40000"/>
                </a:schemeClr>
              </a:solidFill>
            </a:endParaRPr>
          </a:p>
          <a:p>
            <a:pPr marL="0" indent="0">
              <a:buNone/>
            </a:pPr>
            <a:r>
              <a:rPr lang="en-IN" sz="1800" dirty="0">
                <a:solidFill>
                  <a:schemeClr val="accent1">
                    <a:lumMod val="60000"/>
                    <a:lumOff val="40000"/>
                  </a:schemeClr>
                </a:solidFill>
              </a:rPr>
              <a:t>RUN echo "Like my </a:t>
            </a:r>
            <a:r>
              <a:rPr lang="en-IN" sz="1800" dirty="0" err="1">
                <a:solidFill>
                  <a:schemeClr val="accent1">
                    <a:lumMod val="60000"/>
                    <a:lumOff val="40000"/>
                  </a:schemeClr>
                </a:solidFill>
              </a:rPr>
              <a:t>chanal</a:t>
            </a:r>
            <a:r>
              <a:rPr lang="en-IN" sz="1800" dirty="0">
                <a:solidFill>
                  <a:schemeClr val="accent1">
                    <a:lumMod val="60000"/>
                    <a:lumOff val="40000"/>
                  </a:schemeClr>
                </a:solidFill>
              </a:rPr>
              <a:t>" &gt; /</a:t>
            </a:r>
            <a:r>
              <a:rPr lang="en-IN" sz="1800" dirty="0" err="1">
                <a:solidFill>
                  <a:schemeClr val="accent1">
                    <a:lumMod val="60000"/>
                    <a:lumOff val="40000"/>
                  </a:schemeClr>
                </a:solidFill>
              </a:rPr>
              <a:t>tmp</a:t>
            </a:r>
            <a:r>
              <a:rPr lang="en-IN" sz="1800" dirty="0">
                <a:solidFill>
                  <a:schemeClr val="accent1">
                    <a:lumMod val="60000"/>
                    <a:lumOff val="40000"/>
                  </a:schemeClr>
                </a:solidFill>
              </a:rPr>
              <a:t>/</a:t>
            </a:r>
            <a:r>
              <a:rPr lang="en-IN" sz="1800" dirty="0" err="1">
                <a:solidFill>
                  <a:schemeClr val="accent1">
                    <a:lumMod val="60000"/>
                    <a:lumOff val="40000"/>
                  </a:schemeClr>
                </a:solidFill>
              </a:rPr>
              <a:t>testfile</a:t>
            </a:r>
            <a:endParaRPr lang="en-IN" sz="1800" dirty="0">
              <a:solidFill>
                <a:schemeClr val="accent1">
                  <a:lumMod val="60000"/>
                  <a:lumOff val="40000"/>
                </a:schemeClr>
              </a:solidFill>
            </a:endParaRPr>
          </a:p>
          <a:p>
            <a:pPr marL="0" indent="0">
              <a:buNone/>
            </a:pPr>
            <a:r>
              <a:rPr lang="en-IN" sz="1800" dirty="0">
                <a:solidFill>
                  <a:schemeClr val="accent1">
                    <a:lumMod val="60000"/>
                    <a:lumOff val="40000"/>
                  </a:schemeClr>
                </a:solidFill>
              </a:rPr>
              <a:t>ENV </a:t>
            </a:r>
            <a:r>
              <a:rPr lang="en-IN" sz="1800" dirty="0" err="1">
                <a:solidFill>
                  <a:schemeClr val="accent1">
                    <a:lumMod val="60000"/>
                    <a:lumOff val="40000"/>
                  </a:schemeClr>
                </a:solidFill>
              </a:rPr>
              <a:t>myname</a:t>
            </a:r>
            <a:r>
              <a:rPr lang="en-IN" sz="1800" dirty="0">
                <a:solidFill>
                  <a:schemeClr val="accent1">
                    <a:lumMod val="60000"/>
                    <a:lumOff val="40000"/>
                  </a:schemeClr>
                </a:solidFill>
              </a:rPr>
              <a:t> Rahamthulla</a:t>
            </a:r>
          </a:p>
          <a:p>
            <a:pPr marL="0" indent="0">
              <a:buNone/>
            </a:pPr>
            <a:r>
              <a:rPr lang="en-IN" sz="1800" dirty="0">
                <a:solidFill>
                  <a:schemeClr val="accent1">
                    <a:lumMod val="60000"/>
                    <a:lumOff val="40000"/>
                  </a:schemeClr>
                </a:solidFill>
              </a:rPr>
              <a:t>COPY testfile1 /</a:t>
            </a:r>
            <a:r>
              <a:rPr lang="en-IN" sz="1800" dirty="0" err="1">
                <a:solidFill>
                  <a:schemeClr val="accent1">
                    <a:lumMod val="60000"/>
                    <a:lumOff val="40000"/>
                  </a:schemeClr>
                </a:solidFill>
              </a:rPr>
              <a:t>tmp</a:t>
            </a:r>
            <a:endParaRPr lang="en-IN" sz="1800" dirty="0">
              <a:solidFill>
                <a:schemeClr val="accent1">
                  <a:lumMod val="60000"/>
                  <a:lumOff val="40000"/>
                </a:schemeClr>
              </a:solidFill>
            </a:endParaRPr>
          </a:p>
          <a:p>
            <a:pPr marL="0" indent="0">
              <a:buNone/>
            </a:pPr>
            <a:r>
              <a:rPr lang="en-IN" sz="1800" dirty="0">
                <a:solidFill>
                  <a:schemeClr val="accent1">
                    <a:lumMod val="60000"/>
                    <a:lumOff val="40000"/>
                  </a:schemeClr>
                </a:solidFill>
              </a:rPr>
              <a:t>ADD test.tar.gz /</a:t>
            </a:r>
            <a:r>
              <a:rPr lang="en-IN" sz="1800" dirty="0" err="1">
                <a:solidFill>
                  <a:schemeClr val="accent1">
                    <a:lumMod val="60000"/>
                    <a:lumOff val="40000"/>
                  </a:schemeClr>
                </a:solidFill>
              </a:rPr>
              <a:t>tmp</a:t>
            </a:r>
            <a:endParaRPr lang="en-IN" sz="1800" dirty="0">
              <a:solidFill>
                <a:schemeClr val="accent1">
                  <a:lumMod val="60000"/>
                  <a:lumOff val="40000"/>
                </a:schemeClr>
              </a:solidFill>
            </a:endParaRPr>
          </a:p>
          <a:p>
            <a:pPr marL="0" indent="0">
              <a:buNone/>
            </a:pPr>
            <a:endParaRPr lang="en-IN" sz="1800" dirty="0"/>
          </a:p>
          <a:p>
            <a:pPr marL="0" indent="0">
              <a:buNone/>
            </a:pPr>
            <a:r>
              <a:rPr lang="en-IN" sz="1800" dirty="0"/>
              <a:t>$ touch testfile1 test =&gt; $tar -</a:t>
            </a:r>
            <a:r>
              <a:rPr lang="en-IN" sz="1800" dirty="0" err="1"/>
              <a:t>cvf</a:t>
            </a:r>
            <a:r>
              <a:rPr lang="en-IN" sz="1800" dirty="0"/>
              <a:t> test.tar test =&gt; $ ls</a:t>
            </a:r>
          </a:p>
          <a:p>
            <a:pPr marL="0" indent="0">
              <a:buNone/>
            </a:pPr>
            <a:r>
              <a:rPr lang="en-IN" sz="1800" dirty="0" err="1"/>
              <a:t>gzip</a:t>
            </a:r>
            <a:r>
              <a:rPr lang="en-IN" sz="1800" dirty="0"/>
              <a:t> test.tar</a:t>
            </a:r>
          </a:p>
          <a:p>
            <a:pPr marL="0" indent="0">
              <a:buNone/>
            </a:pPr>
            <a:r>
              <a:rPr lang="en-IN" sz="1800" dirty="0"/>
              <a:t>$ rm -rf test</a:t>
            </a:r>
          </a:p>
          <a:p>
            <a:pPr marL="0" indent="0">
              <a:buNone/>
            </a:pPr>
            <a:r>
              <a:rPr lang="en-IN" sz="1800" dirty="0"/>
              <a:t>$ docker build -t </a:t>
            </a:r>
            <a:r>
              <a:rPr lang="en-IN" sz="1800" dirty="0" err="1"/>
              <a:t>newimage</a:t>
            </a:r>
            <a:r>
              <a:rPr lang="en-IN" sz="1800" dirty="0"/>
              <a:t> .</a:t>
            </a:r>
          </a:p>
          <a:p>
            <a:pPr marL="0" indent="0">
              <a:buNone/>
            </a:pPr>
            <a:r>
              <a:rPr lang="en-IN" sz="1800" dirty="0"/>
              <a:t>$ docker images</a:t>
            </a:r>
          </a:p>
          <a:p>
            <a:pPr marL="0" indent="0">
              <a:buNone/>
            </a:pPr>
            <a:r>
              <a:rPr lang="en-IN" sz="1800" dirty="0"/>
              <a:t>$ docker run -it --name </a:t>
            </a:r>
            <a:r>
              <a:rPr lang="en-IN" sz="1800" dirty="0" err="1"/>
              <a:t>newcontainer</a:t>
            </a:r>
            <a:r>
              <a:rPr lang="en-IN" sz="1800" dirty="0"/>
              <a:t> </a:t>
            </a:r>
            <a:r>
              <a:rPr lang="en-IN" sz="1800" dirty="0" err="1"/>
              <a:t>newimage</a:t>
            </a:r>
            <a:r>
              <a:rPr lang="en-IN" sz="1800" dirty="0"/>
              <a:t> /bin/bash</a:t>
            </a:r>
          </a:p>
          <a:p>
            <a:pPr marL="0" indent="0">
              <a:buNone/>
            </a:pPr>
            <a:r>
              <a:rPr lang="en-IN" sz="1800" dirty="0"/>
              <a:t>$ ls</a:t>
            </a:r>
          </a:p>
        </p:txBody>
      </p:sp>
    </p:spTree>
    <p:extLst>
      <p:ext uri="{BB962C8B-B14F-4D97-AF65-F5344CB8AC3E}">
        <p14:creationId xmlns:p14="http://schemas.microsoft.com/office/powerpoint/2010/main" val="1153969620"/>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FECEED-3B54-4DAC-BCE6-C5538D38942F}"/>
              </a:ext>
            </a:extLst>
          </p:cNvPr>
          <p:cNvSpPr>
            <a:spLocks noGrp="1"/>
          </p:cNvSpPr>
          <p:nvPr>
            <p:ph idx="1"/>
          </p:nvPr>
        </p:nvSpPr>
        <p:spPr>
          <a:xfrm>
            <a:off x="143436" y="188260"/>
            <a:ext cx="11842376" cy="6580094"/>
          </a:xfrm>
        </p:spPr>
        <p:txBody>
          <a:bodyPr>
            <a:noAutofit/>
          </a:bodyPr>
          <a:lstStyle/>
          <a:p>
            <a:pPr marL="0" indent="0">
              <a:buNone/>
            </a:pPr>
            <a:r>
              <a:rPr lang="en-IN" sz="1600" dirty="0"/>
              <a:t>$ vi </a:t>
            </a:r>
            <a:r>
              <a:rPr lang="en-IN" sz="1600" dirty="0" err="1"/>
              <a:t>Dockerfile</a:t>
            </a:r>
            <a:endParaRPr lang="en-IN" sz="1600" dirty="0"/>
          </a:p>
          <a:p>
            <a:pPr marL="0" indent="0">
              <a:buNone/>
            </a:pPr>
            <a:r>
              <a:rPr lang="en-IN" sz="1600" dirty="0">
                <a:solidFill>
                  <a:schemeClr val="accent1">
                    <a:lumMod val="60000"/>
                    <a:lumOff val="40000"/>
                  </a:schemeClr>
                </a:solidFill>
              </a:rPr>
              <a:t>FROM ubuntu</a:t>
            </a:r>
          </a:p>
          <a:p>
            <a:pPr marL="0" indent="0">
              <a:buNone/>
            </a:pPr>
            <a:r>
              <a:rPr lang="en-IN" sz="1600" dirty="0">
                <a:solidFill>
                  <a:schemeClr val="accent1">
                    <a:lumMod val="60000"/>
                    <a:lumOff val="40000"/>
                  </a:schemeClr>
                </a:solidFill>
              </a:rPr>
              <a:t>VOLUME ["/</a:t>
            </a:r>
            <a:r>
              <a:rPr lang="en-IN" sz="1600" dirty="0" err="1">
                <a:solidFill>
                  <a:schemeClr val="accent1">
                    <a:lumMod val="60000"/>
                    <a:lumOff val="40000"/>
                  </a:schemeClr>
                </a:solidFill>
              </a:rPr>
              <a:t>myvolume</a:t>
            </a:r>
            <a:r>
              <a:rPr lang="en-IN" sz="1600" dirty="0">
                <a:solidFill>
                  <a:schemeClr val="accent1">
                    <a:lumMod val="60000"/>
                    <a:lumOff val="40000"/>
                  </a:schemeClr>
                </a:solidFill>
              </a:rPr>
              <a:t>"]</a:t>
            </a:r>
          </a:p>
          <a:p>
            <a:pPr marL="0" indent="0">
              <a:buNone/>
            </a:pPr>
            <a:r>
              <a:rPr lang="en-IN" sz="1600" dirty="0">
                <a:solidFill>
                  <a:schemeClr val="accent1">
                    <a:lumMod val="60000"/>
                    <a:lumOff val="40000"/>
                  </a:schemeClr>
                </a:solidFill>
              </a:rPr>
              <a:t>docker build -t </a:t>
            </a:r>
            <a:r>
              <a:rPr lang="en-IN" sz="1600" dirty="0" err="1">
                <a:solidFill>
                  <a:schemeClr val="accent1">
                    <a:lumMod val="60000"/>
                    <a:lumOff val="40000"/>
                  </a:schemeClr>
                </a:solidFill>
              </a:rPr>
              <a:t>myimage</a:t>
            </a:r>
            <a:r>
              <a:rPr lang="en-IN" sz="1600" dirty="0">
                <a:solidFill>
                  <a:schemeClr val="accent1">
                    <a:lumMod val="60000"/>
                    <a:lumOff val="40000"/>
                  </a:schemeClr>
                </a:solidFill>
              </a:rPr>
              <a:t> .</a:t>
            </a:r>
          </a:p>
          <a:p>
            <a:pPr marL="0" indent="0">
              <a:buNone/>
            </a:pPr>
            <a:r>
              <a:rPr lang="en-IN" sz="1600" dirty="0">
                <a:solidFill>
                  <a:schemeClr val="accent1">
                    <a:lumMod val="60000"/>
                    <a:lumOff val="40000"/>
                  </a:schemeClr>
                </a:solidFill>
              </a:rPr>
              <a:t>docker images</a:t>
            </a:r>
          </a:p>
          <a:p>
            <a:pPr marL="0" indent="0">
              <a:buNone/>
            </a:pPr>
            <a:r>
              <a:rPr lang="en-IN" sz="1600" dirty="0">
                <a:solidFill>
                  <a:schemeClr val="accent1">
                    <a:lumMod val="60000"/>
                    <a:lumOff val="40000"/>
                  </a:schemeClr>
                </a:solidFill>
              </a:rPr>
              <a:t>docker run -it --name container </a:t>
            </a:r>
            <a:r>
              <a:rPr lang="en-IN" sz="1600" dirty="0" err="1">
                <a:solidFill>
                  <a:schemeClr val="accent1">
                    <a:lumMod val="60000"/>
                    <a:lumOff val="40000"/>
                  </a:schemeClr>
                </a:solidFill>
              </a:rPr>
              <a:t>myimage</a:t>
            </a:r>
            <a:r>
              <a:rPr lang="en-IN" sz="1600" dirty="0">
                <a:solidFill>
                  <a:schemeClr val="accent1">
                    <a:lumMod val="60000"/>
                    <a:lumOff val="40000"/>
                  </a:schemeClr>
                </a:solidFill>
              </a:rPr>
              <a:t> /bin/bash</a:t>
            </a:r>
          </a:p>
          <a:p>
            <a:pPr marL="0" indent="0">
              <a:buNone/>
            </a:pPr>
            <a:r>
              <a:rPr lang="en-IN" sz="1600" dirty="0"/>
              <a:t> $ docker run -it --name container2 --privileged=true --volumes-from container1 ubuntu /bin/bash</a:t>
            </a:r>
          </a:p>
          <a:p>
            <a:pPr marL="0" indent="0">
              <a:buNone/>
            </a:pPr>
            <a:r>
              <a:rPr lang="en-IN" sz="1600" dirty="0"/>
              <a:t>$ docker start container1</a:t>
            </a:r>
          </a:p>
          <a:p>
            <a:pPr marL="0" indent="0">
              <a:buNone/>
            </a:pPr>
            <a:r>
              <a:rPr lang="en-IN" sz="1600" dirty="0"/>
              <a:t>$ docker attach container1</a:t>
            </a:r>
          </a:p>
          <a:p>
            <a:pPr marL="0" indent="0">
              <a:buNone/>
            </a:pPr>
            <a:endParaRPr lang="en-IN" sz="1600" dirty="0"/>
          </a:p>
          <a:p>
            <a:pPr marL="0" indent="0" algn="ctr">
              <a:buNone/>
            </a:pPr>
            <a:r>
              <a:rPr lang="en-IN" sz="1600" b="1" dirty="0">
                <a:solidFill>
                  <a:schemeClr val="accent6"/>
                </a:solidFill>
              </a:rPr>
              <a:t>Docker Volume &amp; How to share it</a:t>
            </a:r>
          </a:p>
          <a:p>
            <a:pPr marL="0" indent="0">
              <a:buNone/>
            </a:pPr>
            <a:r>
              <a:rPr lang="en-IN" sz="1600" dirty="0"/>
              <a:t>Now try to create volume by using command</a:t>
            </a:r>
          </a:p>
          <a:p>
            <a:pPr marL="0" indent="0">
              <a:buNone/>
            </a:pPr>
            <a:r>
              <a:rPr lang="en-IN" sz="1600" dirty="0"/>
              <a:t>docker run -it --name container3 -v /volume2 ubuntu /bin/bash</a:t>
            </a:r>
          </a:p>
          <a:p>
            <a:pPr marL="0" indent="0">
              <a:buNone/>
            </a:pPr>
            <a:r>
              <a:rPr lang="en-IN" sz="1600" dirty="0"/>
              <a:t>Do $ ls -&gt; $ cd volume2 =&gt; $ touch vol1 vol2 vol3 =&gt; exit</a:t>
            </a:r>
          </a:p>
          <a:p>
            <a:pPr marL="0" indent="0">
              <a:buNone/>
            </a:pPr>
            <a:r>
              <a:rPr lang="en-IN" sz="1600" dirty="0"/>
              <a:t>Now create one more container and share volume2</a:t>
            </a:r>
          </a:p>
          <a:p>
            <a:pPr marL="0" indent="0">
              <a:buNone/>
            </a:pPr>
            <a:r>
              <a:rPr lang="en-IN" sz="1600" dirty="0">
                <a:highlight>
                  <a:srgbClr val="000080"/>
                </a:highlight>
              </a:rPr>
              <a:t>Container contain only software</a:t>
            </a:r>
          </a:p>
          <a:p>
            <a:pPr marL="0" indent="0">
              <a:buNone/>
            </a:pPr>
            <a:r>
              <a:rPr lang="en-US" sz="1600" dirty="0"/>
              <a:t>$ docker run -it --name container4 --privileged=true --volumes-from container3 ubuntu /bin/bash</a:t>
            </a:r>
          </a:p>
          <a:p>
            <a:pPr marL="0" indent="0">
              <a:buNone/>
            </a:pPr>
            <a:r>
              <a:rPr lang="en-US" sz="1600" dirty="0"/>
              <a:t>$ ls</a:t>
            </a:r>
            <a:endParaRPr lang="en-IN" sz="1600" dirty="0"/>
          </a:p>
        </p:txBody>
      </p:sp>
    </p:spTree>
    <p:extLst>
      <p:ext uri="{BB962C8B-B14F-4D97-AF65-F5344CB8AC3E}">
        <p14:creationId xmlns:p14="http://schemas.microsoft.com/office/powerpoint/2010/main" val="1215503170"/>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A314A7-15B9-4E18-B02E-E93CCB9112FA}"/>
              </a:ext>
            </a:extLst>
          </p:cNvPr>
          <p:cNvSpPr>
            <a:spLocks noGrp="1"/>
          </p:cNvSpPr>
          <p:nvPr>
            <p:ph idx="1"/>
          </p:nvPr>
        </p:nvSpPr>
        <p:spPr>
          <a:xfrm>
            <a:off x="98612" y="170330"/>
            <a:ext cx="11976847" cy="6589058"/>
          </a:xfrm>
        </p:spPr>
        <p:txBody>
          <a:bodyPr>
            <a:normAutofit fontScale="77500" lnSpcReduction="20000"/>
          </a:bodyPr>
          <a:lstStyle/>
          <a:p>
            <a:pPr marL="0" indent="0">
              <a:buNone/>
            </a:pPr>
            <a:r>
              <a:rPr lang="en-IN" dirty="0"/>
              <a:t>Now you are inside container do </a:t>
            </a:r>
            <a:r>
              <a:rPr lang="en-IN" dirty="0">
                <a:highlight>
                  <a:srgbClr val="000080"/>
                </a:highlight>
              </a:rPr>
              <a:t>ls</a:t>
            </a:r>
            <a:r>
              <a:rPr lang="en-IN" dirty="0"/>
              <a:t> you can see volume2</a:t>
            </a:r>
          </a:p>
          <a:p>
            <a:pPr marL="0" indent="0">
              <a:buNone/>
            </a:pPr>
            <a:r>
              <a:rPr lang="en-IN" dirty="0"/>
              <a:t>Now create one file inside this volume and then check in container3, you can see that file</a:t>
            </a:r>
          </a:p>
          <a:p>
            <a:pPr marL="0" indent="0">
              <a:buNone/>
            </a:pPr>
            <a:r>
              <a:rPr lang="en-IN" dirty="0">
                <a:solidFill>
                  <a:schemeClr val="accent5"/>
                </a:solidFill>
              </a:rPr>
              <a:t>$ cd volume2 =&gt; $ touch </a:t>
            </a:r>
            <a:r>
              <a:rPr lang="en-IN" dirty="0" err="1">
                <a:solidFill>
                  <a:schemeClr val="accent5"/>
                </a:solidFill>
              </a:rPr>
              <a:t>raham</a:t>
            </a:r>
            <a:r>
              <a:rPr lang="en-IN" dirty="0">
                <a:solidFill>
                  <a:schemeClr val="accent5"/>
                </a:solidFill>
              </a:rPr>
              <a:t> </a:t>
            </a:r>
            <a:r>
              <a:rPr lang="en-IN" dirty="0" err="1">
                <a:solidFill>
                  <a:schemeClr val="accent5"/>
                </a:solidFill>
              </a:rPr>
              <a:t>sufyan</a:t>
            </a:r>
            <a:r>
              <a:rPr lang="en-IN" dirty="0">
                <a:solidFill>
                  <a:schemeClr val="accent5"/>
                </a:solidFill>
              </a:rPr>
              <a:t> </a:t>
            </a:r>
            <a:r>
              <a:rPr lang="en-IN" dirty="0" err="1">
                <a:solidFill>
                  <a:schemeClr val="accent5"/>
                </a:solidFill>
              </a:rPr>
              <a:t>suhana</a:t>
            </a:r>
            <a:r>
              <a:rPr lang="en-IN" dirty="0">
                <a:solidFill>
                  <a:schemeClr val="accent5"/>
                </a:solidFill>
              </a:rPr>
              <a:t> =&gt; $ ls =&gt; exit</a:t>
            </a:r>
          </a:p>
          <a:p>
            <a:pPr marL="0" indent="0">
              <a:buNone/>
            </a:pPr>
            <a:r>
              <a:rPr lang="en-IN" dirty="0">
                <a:solidFill>
                  <a:schemeClr val="accent5"/>
                </a:solidFill>
              </a:rPr>
              <a:t>$ docker start container3</a:t>
            </a:r>
          </a:p>
          <a:p>
            <a:pPr marL="0" indent="0">
              <a:buNone/>
            </a:pPr>
            <a:r>
              <a:rPr lang="en-IN" dirty="0">
                <a:solidFill>
                  <a:schemeClr val="accent5"/>
                </a:solidFill>
              </a:rPr>
              <a:t>$ docker attach container3</a:t>
            </a:r>
          </a:p>
          <a:p>
            <a:pPr marL="0" indent="0">
              <a:buNone/>
            </a:pPr>
            <a:r>
              <a:rPr lang="en-IN" dirty="0">
                <a:solidFill>
                  <a:schemeClr val="accent5"/>
                </a:solidFill>
              </a:rPr>
              <a:t>$ cd volume2 =&gt; ls</a:t>
            </a:r>
          </a:p>
          <a:p>
            <a:pPr marL="0" indent="0">
              <a:buNone/>
            </a:pPr>
            <a:endParaRPr lang="en-IN" dirty="0"/>
          </a:p>
          <a:p>
            <a:pPr marL="0" indent="0">
              <a:buNone/>
            </a:pPr>
            <a:r>
              <a:rPr lang="en-IN" dirty="0"/>
              <a:t>Volumes(Host - Container)</a:t>
            </a:r>
          </a:p>
          <a:p>
            <a:pPr marL="0" indent="0">
              <a:buNone/>
            </a:pPr>
            <a:r>
              <a:rPr lang="en-IN" dirty="0"/>
              <a:t>verify files in /home/ec2-user</a:t>
            </a:r>
          </a:p>
          <a:p>
            <a:pPr marL="0" indent="0">
              <a:buNone/>
            </a:pPr>
            <a:r>
              <a:rPr lang="en-IN" dirty="0">
                <a:solidFill>
                  <a:schemeClr val="accent5"/>
                </a:solidFill>
              </a:rPr>
              <a:t>$ docker run -it --name </a:t>
            </a:r>
            <a:r>
              <a:rPr lang="en-IN" dirty="0" err="1">
                <a:solidFill>
                  <a:schemeClr val="accent5"/>
                </a:solidFill>
              </a:rPr>
              <a:t>hostcost</a:t>
            </a:r>
            <a:r>
              <a:rPr lang="en-IN" dirty="0">
                <a:solidFill>
                  <a:schemeClr val="accent5"/>
                </a:solidFill>
              </a:rPr>
              <a:t> -v /home/ec2-user:/</a:t>
            </a:r>
            <a:r>
              <a:rPr lang="en-IN" dirty="0" err="1">
                <a:solidFill>
                  <a:schemeClr val="accent5"/>
                </a:solidFill>
              </a:rPr>
              <a:t>Raham</a:t>
            </a:r>
            <a:r>
              <a:rPr lang="en-IN" dirty="0">
                <a:solidFill>
                  <a:schemeClr val="accent5"/>
                </a:solidFill>
              </a:rPr>
              <a:t> --privileged=true ubuntu /bin/bash</a:t>
            </a:r>
          </a:p>
          <a:p>
            <a:pPr marL="0" indent="0">
              <a:buNone/>
            </a:pPr>
            <a:r>
              <a:rPr lang="en-IN" dirty="0">
                <a:solidFill>
                  <a:schemeClr val="accent5"/>
                </a:solidFill>
              </a:rPr>
              <a:t>$ cd /</a:t>
            </a:r>
            <a:r>
              <a:rPr lang="en-IN" dirty="0" err="1">
                <a:solidFill>
                  <a:schemeClr val="accent5"/>
                </a:solidFill>
              </a:rPr>
              <a:t>Raham</a:t>
            </a:r>
            <a:r>
              <a:rPr lang="en-IN" dirty="0">
                <a:solidFill>
                  <a:schemeClr val="accent5"/>
                </a:solidFill>
              </a:rPr>
              <a:t> =&gt; ls</a:t>
            </a:r>
          </a:p>
          <a:p>
            <a:pPr marL="0" indent="0">
              <a:buNone/>
            </a:pPr>
            <a:r>
              <a:rPr lang="en-IN" dirty="0">
                <a:solidFill>
                  <a:schemeClr val="accent5"/>
                </a:solidFill>
              </a:rPr>
              <a:t>$ docker start </a:t>
            </a:r>
            <a:r>
              <a:rPr lang="en-IN" dirty="0" err="1">
                <a:solidFill>
                  <a:schemeClr val="accent5"/>
                </a:solidFill>
              </a:rPr>
              <a:t>hostcont</a:t>
            </a:r>
            <a:endParaRPr lang="en-IN" dirty="0">
              <a:solidFill>
                <a:schemeClr val="accent5"/>
              </a:solidFill>
            </a:endParaRPr>
          </a:p>
          <a:p>
            <a:pPr marL="0" indent="0">
              <a:buNone/>
            </a:pPr>
            <a:r>
              <a:rPr lang="en-IN" dirty="0">
                <a:solidFill>
                  <a:schemeClr val="accent5"/>
                </a:solidFill>
              </a:rPr>
              <a:t>$ docker attach </a:t>
            </a:r>
            <a:r>
              <a:rPr lang="en-IN" dirty="0" err="1">
                <a:solidFill>
                  <a:schemeClr val="accent5"/>
                </a:solidFill>
              </a:rPr>
              <a:t>hostcont</a:t>
            </a:r>
            <a:endParaRPr lang="en-IN" dirty="0">
              <a:solidFill>
                <a:schemeClr val="accent5"/>
              </a:solidFill>
            </a:endParaRPr>
          </a:p>
          <a:p>
            <a:pPr marL="0" indent="0">
              <a:buNone/>
            </a:pPr>
            <a:r>
              <a:rPr lang="en-IN" dirty="0">
                <a:solidFill>
                  <a:schemeClr val="accent5"/>
                </a:solidFill>
              </a:rPr>
              <a:t>$ cd </a:t>
            </a:r>
            <a:r>
              <a:rPr lang="en-IN" dirty="0" err="1">
                <a:solidFill>
                  <a:schemeClr val="accent5"/>
                </a:solidFill>
              </a:rPr>
              <a:t>Raham</a:t>
            </a:r>
            <a:r>
              <a:rPr lang="en-IN" dirty="0">
                <a:solidFill>
                  <a:schemeClr val="accent5"/>
                </a:solidFill>
              </a:rPr>
              <a:t> =&gt; </a:t>
            </a:r>
            <a:r>
              <a:rPr lang="en-IN" dirty="0" err="1">
                <a:solidFill>
                  <a:schemeClr val="accent5"/>
                </a:solidFill>
              </a:rPr>
              <a:t>toucj</a:t>
            </a:r>
            <a:r>
              <a:rPr lang="en-IN" dirty="0">
                <a:solidFill>
                  <a:schemeClr val="accent5"/>
                </a:solidFill>
              </a:rPr>
              <a:t> </a:t>
            </a:r>
            <a:r>
              <a:rPr lang="en-IN" dirty="0" err="1">
                <a:solidFill>
                  <a:schemeClr val="accent5"/>
                </a:solidFill>
              </a:rPr>
              <a:t>xyz</a:t>
            </a:r>
            <a:r>
              <a:rPr lang="en-IN" dirty="0">
                <a:solidFill>
                  <a:schemeClr val="accent5"/>
                </a:solidFill>
              </a:rPr>
              <a:t> </a:t>
            </a:r>
            <a:r>
              <a:rPr lang="en-IN" dirty="0" err="1">
                <a:solidFill>
                  <a:schemeClr val="accent5"/>
                </a:solidFill>
              </a:rPr>
              <a:t>pqr</a:t>
            </a:r>
            <a:r>
              <a:rPr lang="en-IN" dirty="0">
                <a:solidFill>
                  <a:schemeClr val="accent5"/>
                </a:solidFill>
              </a:rPr>
              <a:t>  =&gt; exit  =&gt; ls</a:t>
            </a:r>
          </a:p>
          <a:p>
            <a:pPr marL="0" indent="0">
              <a:buNone/>
            </a:pPr>
            <a:r>
              <a:rPr lang="en-IN" dirty="0">
                <a:solidFill>
                  <a:schemeClr val="accent5"/>
                </a:solidFill>
              </a:rPr>
              <a:t>$ docker volume ls</a:t>
            </a:r>
          </a:p>
          <a:p>
            <a:pPr marL="0" indent="0">
              <a:buNone/>
            </a:pPr>
            <a:r>
              <a:rPr lang="en-IN" dirty="0">
                <a:solidFill>
                  <a:schemeClr val="accent5"/>
                </a:solidFill>
              </a:rPr>
              <a:t>$ docker volume create &lt;</a:t>
            </a:r>
            <a:r>
              <a:rPr lang="en-IN" dirty="0" err="1">
                <a:solidFill>
                  <a:schemeClr val="accent5"/>
                </a:solidFill>
              </a:rPr>
              <a:t>volumename</a:t>
            </a:r>
            <a:r>
              <a:rPr lang="en-IN" dirty="0">
                <a:solidFill>
                  <a:schemeClr val="accent5"/>
                </a:solidFill>
              </a:rPr>
              <a:t>&gt;</a:t>
            </a:r>
          </a:p>
          <a:p>
            <a:pPr marL="0" indent="0">
              <a:buNone/>
            </a:pPr>
            <a:r>
              <a:rPr lang="en-IN" dirty="0">
                <a:solidFill>
                  <a:schemeClr val="accent5"/>
                </a:solidFill>
              </a:rPr>
              <a:t>$ docker volume rm &lt;</a:t>
            </a:r>
            <a:r>
              <a:rPr lang="en-IN" dirty="0" err="1">
                <a:solidFill>
                  <a:schemeClr val="accent5"/>
                </a:solidFill>
              </a:rPr>
              <a:t>volumename</a:t>
            </a:r>
            <a:r>
              <a:rPr lang="en-IN" dirty="0">
                <a:solidFill>
                  <a:schemeClr val="accent5"/>
                </a:solidFill>
              </a:rPr>
              <a:t>&gt; =&gt; used volume can delete</a:t>
            </a:r>
          </a:p>
          <a:p>
            <a:pPr marL="0" indent="0">
              <a:buNone/>
            </a:pPr>
            <a:r>
              <a:rPr lang="en-IN" dirty="0">
                <a:solidFill>
                  <a:schemeClr val="accent5"/>
                </a:solidFill>
              </a:rPr>
              <a:t>$ docker volume prune &lt;</a:t>
            </a:r>
            <a:r>
              <a:rPr lang="en-IN" dirty="0" err="1">
                <a:solidFill>
                  <a:schemeClr val="accent5"/>
                </a:solidFill>
              </a:rPr>
              <a:t>volumename</a:t>
            </a:r>
            <a:r>
              <a:rPr lang="en-IN" dirty="0">
                <a:solidFill>
                  <a:schemeClr val="accent5"/>
                </a:solidFill>
              </a:rPr>
              <a:t>&gt; =&gt; remove all unused docker volume</a:t>
            </a:r>
          </a:p>
          <a:p>
            <a:pPr marL="0" indent="0">
              <a:buNone/>
            </a:pPr>
            <a:r>
              <a:rPr lang="en-IN" dirty="0">
                <a:solidFill>
                  <a:schemeClr val="accent5"/>
                </a:solidFill>
              </a:rPr>
              <a:t>$ docker volume inspect &lt;</a:t>
            </a:r>
            <a:r>
              <a:rPr lang="en-IN" dirty="0" err="1">
                <a:solidFill>
                  <a:schemeClr val="accent5"/>
                </a:solidFill>
              </a:rPr>
              <a:t>volumename</a:t>
            </a:r>
            <a:r>
              <a:rPr lang="en-IN" dirty="0">
                <a:solidFill>
                  <a:schemeClr val="accent5"/>
                </a:solidFill>
              </a:rPr>
              <a:t>&gt;</a:t>
            </a:r>
          </a:p>
          <a:p>
            <a:pPr marL="0" indent="0">
              <a:buNone/>
            </a:pPr>
            <a:r>
              <a:rPr lang="en-IN" dirty="0">
                <a:solidFill>
                  <a:schemeClr val="accent5"/>
                </a:solidFill>
              </a:rPr>
              <a:t>$ docker container inspect &lt;</a:t>
            </a:r>
            <a:r>
              <a:rPr lang="en-IN" dirty="0" err="1">
                <a:solidFill>
                  <a:schemeClr val="accent5"/>
                </a:solidFill>
              </a:rPr>
              <a:t>volumename</a:t>
            </a:r>
            <a:r>
              <a:rPr lang="en-IN" dirty="0">
                <a:solidFill>
                  <a:schemeClr val="accent5"/>
                </a:solidFill>
              </a:rPr>
              <a:t>&gt;</a:t>
            </a:r>
          </a:p>
        </p:txBody>
      </p:sp>
    </p:spTree>
    <p:extLst>
      <p:ext uri="{BB962C8B-B14F-4D97-AF65-F5344CB8AC3E}">
        <p14:creationId xmlns:p14="http://schemas.microsoft.com/office/powerpoint/2010/main" val="3632551428"/>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7B102B-400E-45D1-ACAA-D05D64961DE3}"/>
              </a:ext>
            </a:extLst>
          </p:cNvPr>
          <p:cNvSpPr>
            <a:spLocks noGrp="1"/>
          </p:cNvSpPr>
          <p:nvPr>
            <p:ph idx="1"/>
          </p:nvPr>
        </p:nvSpPr>
        <p:spPr>
          <a:xfrm>
            <a:off x="125506" y="116542"/>
            <a:ext cx="11932023" cy="6741458"/>
          </a:xfrm>
        </p:spPr>
        <p:txBody>
          <a:bodyPr>
            <a:noAutofit/>
          </a:bodyPr>
          <a:lstStyle/>
          <a:p>
            <a:pPr marL="0" indent="0">
              <a:buNone/>
            </a:pPr>
            <a:r>
              <a:rPr lang="en-IN" sz="1400" b="1" dirty="0">
                <a:solidFill>
                  <a:schemeClr val="accent1"/>
                </a:solidFill>
                <a:latin typeface="+mn-lt"/>
              </a:rPr>
              <a:t>Docker Port Expose</a:t>
            </a:r>
          </a:p>
          <a:p>
            <a:pPr marL="0" indent="0">
              <a:buNone/>
            </a:pPr>
            <a:r>
              <a:rPr lang="en-IN" sz="1400" dirty="0">
                <a:solidFill>
                  <a:schemeClr val="accent5"/>
                </a:solidFill>
              </a:rPr>
              <a:t>service docker start</a:t>
            </a:r>
          </a:p>
          <a:p>
            <a:pPr marL="0" indent="0">
              <a:buNone/>
            </a:pPr>
            <a:r>
              <a:rPr lang="en-IN" sz="1400" dirty="0">
                <a:solidFill>
                  <a:schemeClr val="accent5"/>
                </a:solidFill>
              </a:rPr>
              <a:t>docker -td --name </a:t>
            </a:r>
            <a:r>
              <a:rPr lang="en-IN" sz="1400" dirty="0" err="1">
                <a:solidFill>
                  <a:schemeClr val="accent5"/>
                </a:solidFill>
              </a:rPr>
              <a:t>teshserver</a:t>
            </a:r>
            <a:r>
              <a:rPr lang="en-IN" sz="1400" dirty="0">
                <a:solidFill>
                  <a:schemeClr val="accent5"/>
                </a:solidFill>
              </a:rPr>
              <a:t> -p 80:80 ubuntu </a:t>
            </a:r>
          </a:p>
          <a:p>
            <a:pPr marL="0" indent="0">
              <a:buNone/>
            </a:pPr>
            <a:r>
              <a:rPr lang="en-IN" sz="1400" dirty="0"/>
              <a:t>=&gt; -d = daemon</a:t>
            </a:r>
          </a:p>
          <a:p>
            <a:pPr marL="0" indent="0">
              <a:buNone/>
            </a:pPr>
            <a:r>
              <a:rPr lang="en-IN" sz="1400" dirty="0"/>
              <a:t>=&gt; -p = port/publish</a:t>
            </a:r>
          </a:p>
          <a:p>
            <a:pPr marL="0" indent="0">
              <a:buNone/>
            </a:pPr>
            <a:r>
              <a:rPr lang="en-IN" sz="1400" dirty="0" err="1">
                <a:solidFill>
                  <a:schemeClr val="accent5"/>
                </a:solidFill>
              </a:rPr>
              <a:t>doccker</a:t>
            </a:r>
            <a:r>
              <a:rPr lang="en-IN" sz="1400" dirty="0">
                <a:solidFill>
                  <a:schemeClr val="accent5"/>
                </a:solidFill>
              </a:rPr>
              <a:t> </a:t>
            </a:r>
            <a:r>
              <a:rPr lang="en-IN" sz="1400" dirty="0" err="1">
                <a:solidFill>
                  <a:schemeClr val="accent5"/>
                </a:solidFill>
              </a:rPr>
              <a:t>ps</a:t>
            </a:r>
            <a:endParaRPr lang="en-IN" sz="1400" dirty="0">
              <a:solidFill>
                <a:schemeClr val="accent5"/>
              </a:solidFill>
            </a:endParaRPr>
          </a:p>
          <a:p>
            <a:pPr marL="0" indent="0">
              <a:buNone/>
            </a:pPr>
            <a:r>
              <a:rPr lang="en-IN" sz="1400" dirty="0">
                <a:solidFill>
                  <a:schemeClr val="accent5"/>
                </a:solidFill>
              </a:rPr>
              <a:t>docker port </a:t>
            </a:r>
            <a:r>
              <a:rPr lang="en-IN" sz="1400" dirty="0" err="1">
                <a:solidFill>
                  <a:schemeClr val="accent5"/>
                </a:solidFill>
              </a:rPr>
              <a:t>techserver</a:t>
            </a:r>
            <a:endParaRPr lang="en-IN" sz="1400" dirty="0">
              <a:solidFill>
                <a:schemeClr val="accent5"/>
              </a:solidFill>
            </a:endParaRPr>
          </a:p>
          <a:p>
            <a:pPr marL="0" indent="0">
              <a:buNone/>
            </a:pPr>
            <a:r>
              <a:rPr lang="en-IN" sz="1400" dirty="0"/>
              <a:t>o/p 80/</a:t>
            </a:r>
            <a:r>
              <a:rPr lang="en-IN" sz="1400" dirty="0" err="1"/>
              <a:t>tcp</a:t>
            </a:r>
            <a:r>
              <a:rPr lang="en-IN" sz="1400" dirty="0"/>
              <a:t> -&gt; 0.0.0.0/80</a:t>
            </a:r>
          </a:p>
          <a:p>
            <a:pPr marL="0" indent="0">
              <a:buNone/>
            </a:pPr>
            <a:r>
              <a:rPr lang="en-IN" sz="1400" dirty="0">
                <a:solidFill>
                  <a:schemeClr val="accent5"/>
                </a:solidFill>
              </a:rPr>
              <a:t>docker exec -it </a:t>
            </a:r>
            <a:r>
              <a:rPr lang="en-IN" sz="1400" dirty="0" err="1">
                <a:solidFill>
                  <a:schemeClr val="accent5"/>
                </a:solidFill>
              </a:rPr>
              <a:t>techserver</a:t>
            </a:r>
            <a:r>
              <a:rPr lang="en-IN" sz="1400" dirty="0">
                <a:solidFill>
                  <a:schemeClr val="accent5"/>
                </a:solidFill>
              </a:rPr>
              <a:t> /bin/bash</a:t>
            </a:r>
          </a:p>
          <a:p>
            <a:pPr marL="0" indent="0">
              <a:buNone/>
            </a:pPr>
            <a:r>
              <a:rPr lang="en-IN" sz="1400" dirty="0">
                <a:solidFill>
                  <a:schemeClr val="accent5"/>
                </a:solidFill>
              </a:rPr>
              <a:t>apt-get update</a:t>
            </a:r>
          </a:p>
          <a:p>
            <a:pPr marL="0" indent="0">
              <a:buNone/>
            </a:pPr>
            <a:r>
              <a:rPr lang="en-IN" sz="1400" dirty="0">
                <a:solidFill>
                  <a:schemeClr val="accent5"/>
                </a:solidFill>
              </a:rPr>
              <a:t>apt-get install apache2 -y</a:t>
            </a:r>
          </a:p>
          <a:p>
            <a:pPr marL="0" indent="0">
              <a:buNone/>
            </a:pPr>
            <a:r>
              <a:rPr lang="en-IN" sz="1400" dirty="0">
                <a:solidFill>
                  <a:schemeClr val="accent5"/>
                </a:solidFill>
              </a:rPr>
              <a:t>cd /var/www/html</a:t>
            </a:r>
          </a:p>
          <a:p>
            <a:pPr marL="0" indent="0">
              <a:buNone/>
            </a:pPr>
            <a:r>
              <a:rPr lang="en-IN" sz="1400" dirty="0">
                <a:solidFill>
                  <a:schemeClr val="accent5"/>
                </a:solidFill>
              </a:rPr>
              <a:t>echo "Hi Rahamthulla." &gt; index.html</a:t>
            </a:r>
          </a:p>
          <a:p>
            <a:pPr marL="0" indent="0">
              <a:buNone/>
            </a:pPr>
            <a:r>
              <a:rPr lang="en-IN" sz="1400" dirty="0">
                <a:solidFill>
                  <a:schemeClr val="accent5"/>
                </a:solidFill>
              </a:rPr>
              <a:t>service apache2 start</a:t>
            </a:r>
          </a:p>
          <a:p>
            <a:pPr marL="0" indent="0">
              <a:buNone/>
            </a:pPr>
            <a:r>
              <a:rPr lang="en-IN" sz="1400" dirty="0"/>
              <a:t>Check in browser using </a:t>
            </a:r>
            <a:r>
              <a:rPr lang="en-IN" sz="1400" dirty="0" err="1"/>
              <a:t>IPAddress</a:t>
            </a:r>
            <a:endParaRPr lang="en-IN" sz="1400" dirty="0"/>
          </a:p>
          <a:p>
            <a:pPr marL="0" indent="0">
              <a:buNone/>
            </a:pPr>
            <a:r>
              <a:rPr lang="en-IN" sz="1400" dirty="0">
                <a:solidFill>
                  <a:schemeClr val="accent5"/>
                </a:solidFill>
              </a:rPr>
              <a:t>docker run -td --name </a:t>
            </a:r>
            <a:r>
              <a:rPr lang="en-IN" sz="1400" dirty="0" err="1">
                <a:solidFill>
                  <a:schemeClr val="accent5"/>
                </a:solidFill>
              </a:rPr>
              <a:t>myjenkins</a:t>
            </a:r>
            <a:r>
              <a:rPr lang="en-IN" sz="1400" dirty="0">
                <a:solidFill>
                  <a:schemeClr val="accent5"/>
                </a:solidFill>
              </a:rPr>
              <a:t> -p 8080:8080 </a:t>
            </a:r>
            <a:r>
              <a:rPr lang="en-IN" sz="1400" dirty="0" err="1">
                <a:solidFill>
                  <a:schemeClr val="accent5"/>
                </a:solidFill>
              </a:rPr>
              <a:t>jenkins</a:t>
            </a:r>
            <a:endParaRPr lang="en-IN" sz="1400" dirty="0">
              <a:solidFill>
                <a:schemeClr val="accent5"/>
              </a:solidFill>
            </a:endParaRPr>
          </a:p>
          <a:p>
            <a:pPr marL="0" indent="0">
              <a:buNone/>
            </a:pPr>
            <a:r>
              <a:rPr lang="en-IN" sz="1400" dirty="0"/>
              <a:t>Go to EC2 instance select security =&gt; Inbound rules =&gt; inbound edit</a:t>
            </a:r>
          </a:p>
          <a:p>
            <a:pPr marL="0" indent="0">
              <a:buNone/>
            </a:pPr>
            <a:r>
              <a:rPr lang="en-IN" sz="1400" dirty="0"/>
              <a:t>Add rule =&gt; </a:t>
            </a:r>
            <a:r>
              <a:rPr lang="en-IN" sz="1400" dirty="0" err="1"/>
              <a:t>custome</a:t>
            </a:r>
            <a:r>
              <a:rPr lang="en-IN" sz="1400" dirty="0"/>
              <a:t> TCP 8080 =&gt; custom =&gt; 0.0.0.0 =&gt; save</a:t>
            </a:r>
          </a:p>
          <a:p>
            <a:pPr marL="0" indent="0">
              <a:buNone/>
            </a:pPr>
            <a:r>
              <a:rPr lang="en-IN" sz="1400" dirty="0"/>
              <a:t>Difference between docker attach and docker exec</a:t>
            </a:r>
          </a:p>
          <a:p>
            <a:pPr marL="0" indent="0">
              <a:buNone/>
            </a:pPr>
            <a:r>
              <a:rPr lang="en-IN" sz="1400" dirty="0">
                <a:solidFill>
                  <a:schemeClr val="accent6"/>
                </a:solidFill>
              </a:rPr>
              <a:t>Docker exec: </a:t>
            </a:r>
            <a:r>
              <a:rPr lang="en-IN" sz="1400" dirty="0"/>
              <a:t>create a new process in the container's environment while docker attach just connect the standard input/output of the main process inside the container to corresponding standard input/output error of current terminal</a:t>
            </a:r>
          </a:p>
          <a:p>
            <a:pPr marL="0" indent="0">
              <a:buNone/>
            </a:pPr>
            <a:r>
              <a:rPr lang="en-IN" sz="1400" dirty="0"/>
              <a:t>Docker exec: is specifically for running new things in a </a:t>
            </a:r>
            <a:r>
              <a:rPr lang="en-IN" sz="1400" dirty="0" err="1"/>
              <a:t>alread</a:t>
            </a:r>
            <a:r>
              <a:rPr lang="en-IN" sz="1400" dirty="0"/>
              <a:t> started container be it a shell or some of the process</a:t>
            </a:r>
          </a:p>
        </p:txBody>
      </p:sp>
    </p:spTree>
    <p:extLst>
      <p:ext uri="{BB962C8B-B14F-4D97-AF65-F5344CB8AC3E}">
        <p14:creationId xmlns:p14="http://schemas.microsoft.com/office/powerpoint/2010/main" val="2383331196"/>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1A035E-A50B-4EBC-8D94-3FB941CC2E53}"/>
              </a:ext>
            </a:extLst>
          </p:cNvPr>
          <p:cNvSpPr>
            <a:spLocks noGrp="1"/>
          </p:cNvSpPr>
          <p:nvPr>
            <p:ph idx="1"/>
          </p:nvPr>
        </p:nvSpPr>
        <p:spPr>
          <a:xfrm>
            <a:off x="143436" y="179294"/>
            <a:ext cx="11851340" cy="6580094"/>
          </a:xfrm>
        </p:spPr>
        <p:txBody>
          <a:bodyPr>
            <a:normAutofit fontScale="92500" lnSpcReduction="10000"/>
          </a:bodyPr>
          <a:lstStyle/>
          <a:p>
            <a:pPr marL="0" indent="0">
              <a:lnSpc>
                <a:spcPct val="80000"/>
              </a:lnSpc>
              <a:buNone/>
            </a:pPr>
            <a:r>
              <a:rPr lang="en-US" sz="1600" b="1" dirty="0">
                <a:solidFill>
                  <a:schemeClr val="accent1"/>
                </a:solidFill>
                <a:latin typeface="+mn-lt"/>
              </a:rPr>
              <a:t>What is the difference between expose and publish a docker?</a:t>
            </a:r>
          </a:p>
          <a:p>
            <a:pPr marL="0" indent="0">
              <a:buNone/>
            </a:pPr>
            <a:r>
              <a:rPr lang="en-US" sz="1600" dirty="0"/>
              <a:t>Basically, you have three options:</a:t>
            </a:r>
          </a:p>
          <a:p>
            <a:pPr marL="0" indent="0">
              <a:buNone/>
            </a:pPr>
            <a:r>
              <a:rPr lang="en-US" sz="1600" dirty="0"/>
              <a:t>1. Neither specify expose nor -p</a:t>
            </a:r>
          </a:p>
          <a:p>
            <a:pPr marL="0" indent="0">
              <a:buNone/>
            </a:pPr>
            <a:r>
              <a:rPr lang="en-US" sz="1600" dirty="0"/>
              <a:t>2. Only specify </a:t>
            </a:r>
            <a:r>
              <a:rPr lang="en-US" sz="1600" dirty="0" err="1"/>
              <a:t>exepose</a:t>
            </a:r>
            <a:endParaRPr lang="en-US" sz="1600" dirty="0"/>
          </a:p>
          <a:p>
            <a:pPr marL="0" indent="0">
              <a:buNone/>
            </a:pPr>
            <a:r>
              <a:rPr lang="en-US" sz="1600" dirty="0"/>
              <a:t>3. specify expose and -p</a:t>
            </a:r>
          </a:p>
          <a:p>
            <a:pPr marL="0" indent="0">
              <a:buNone/>
            </a:pPr>
            <a:r>
              <a:rPr lang="en-US" sz="1600" dirty="0"/>
              <a:t>If you specify neither expose nor -p the service in the container will only be accessible from inside the container itself</a:t>
            </a:r>
          </a:p>
          <a:p>
            <a:pPr marL="0" indent="0">
              <a:buNone/>
            </a:pPr>
            <a:r>
              <a:rPr lang="en-US" sz="1600" dirty="0"/>
              <a:t>if you expose a port the service in the container is not accessible from outside docker but from inside other docker containers so this is good from containers communication</a:t>
            </a:r>
          </a:p>
          <a:p>
            <a:pPr marL="0" indent="0">
              <a:buNone/>
            </a:pPr>
            <a:endParaRPr lang="en-US" sz="1600" dirty="0"/>
          </a:p>
          <a:p>
            <a:pPr marL="0" indent="0">
              <a:lnSpc>
                <a:spcPct val="80000"/>
              </a:lnSpc>
              <a:buNone/>
            </a:pPr>
            <a:r>
              <a:rPr lang="en-US" sz="1600" b="1" dirty="0">
                <a:solidFill>
                  <a:schemeClr val="accent1"/>
                </a:solidFill>
                <a:latin typeface="+mn-lt"/>
              </a:rPr>
              <a:t>How to push docker image in docker hub</a:t>
            </a:r>
          </a:p>
          <a:p>
            <a:pPr marL="0" indent="0">
              <a:buNone/>
            </a:pPr>
            <a:r>
              <a:rPr lang="en-US" sz="1600" dirty="0"/>
              <a:t>Go to AWS account -&gt; select Amazon Linux now go to putty login as ec2-user</a:t>
            </a:r>
          </a:p>
          <a:p>
            <a:pPr marL="0" indent="0">
              <a:lnSpc>
                <a:spcPct val="90000"/>
              </a:lnSpc>
              <a:buNone/>
            </a:pPr>
            <a:r>
              <a:rPr lang="en-IN" sz="1700" dirty="0" err="1">
                <a:solidFill>
                  <a:schemeClr val="accent5"/>
                </a:solidFill>
              </a:rPr>
              <a:t>sudo</a:t>
            </a:r>
            <a:r>
              <a:rPr lang="en-IN" sz="1700" dirty="0">
                <a:solidFill>
                  <a:schemeClr val="accent5"/>
                </a:solidFill>
              </a:rPr>
              <a:t> </a:t>
            </a:r>
            <a:r>
              <a:rPr lang="en-IN" sz="1700" dirty="0" err="1">
                <a:solidFill>
                  <a:schemeClr val="accent5"/>
                </a:solidFill>
              </a:rPr>
              <a:t>su</a:t>
            </a:r>
            <a:endParaRPr lang="en-IN" sz="1700" dirty="0">
              <a:solidFill>
                <a:schemeClr val="accent5"/>
              </a:solidFill>
            </a:endParaRPr>
          </a:p>
          <a:p>
            <a:pPr marL="0" indent="0">
              <a:lnSpc>
                <a:spcPct val="90000"/>
              </a:lnSpc>
              <a:buNone/>
            </a:pPr>
            <a:r>
              <a:rPr lang="en-IN" sz="1700" dirty="0">
                <a:solidFill>
                  <a:schemeClr val="accent5"/>
                </a:solidFill>
              </a:rPr>
              <a:t>yum update -y</a:t>
            </a:r>
          </a:p>
          <a:p>
            <a:pPr marL="0" indent="0">
              <a:lnSpc>
                <a:spcPct val="90000"/>
              </a:lnSpc>
              <a:buNone/>
            </a:pPr>
            <a:r>
              <a:rPr lang="en-IN" sz="1700" dirty="0">
                <a:solidFill>
                  <a:schemeClr val="accent5"/>
                </a:solidFill>
              </a:rPr>
              <a:t>service docker start</a:t>
            </a:r>
          </a:p>
          <a:p>
            <a:pPr marL="0" indent="0">
              <a:lnSpc>
                <a:spcPct val="90000"/>
              </a:lnSpc>
              <a:buNone/>
            </a:pPr>
            <a:r>
              <a:rPr lang="en-IN" sz="1700" dirty="0">
                <a:solidFill>
                  <a:schemeClr val="accent5"/>
                </a:solidFill>
              </a:rPr>
              <a:t>docker run -it ubuntu /bin/bash</a:t>
            </a:r>
          </a:p>
          <a:p>
            <a:pPr marL="0" indent="0">
              <a:lnSpc>
                <a:spcPct val="90000"/>
              </a:lnSpc>
              <a:buNone/>
            </a:pPr>
            <a:r>
              <a:rPr lang="en-IN" sz="1700" dirty="0">
                <a:solidFill>
                  <a:schemeClr val="accent5"/>
                </a:solidFill>
              </a:rPr>
              <a:t>touch file1 file2 file3 </a:t>
            </a:r>
          </a:p>
          <a:p>
            <a:pPr marL="0" indent="0">
              <a:buNone/>
            </a:pPr>
            <a:r>
              <a:rPr lang="en-IN" sz="1700" dirty="0">
                <a:solidFill>
                  <a:schemeClr val="accent5"/>
                </a:solidFill>
              </a:rPr>
              <a:t>cd </a:t>
            </a:r>
            <a:r>
              <a:rPr lang="en-IN" sz="1700" dirty="0" err="1">
                <a:solidFill>
                  <a:schemeClr val="accent5"/>
                </a:solidFill>
              </a:rPr>
              <a:t>tmp</a:t>
            </a:r>
            <a:r>
              <a:rPr lang="en-IN" sz="1700" dirty="0">
                <a:solidFill>
                  <a:schemeClr val="accent5"/>
                </a:solidFill>
              </a:rPr>
              <a:t> &amp;&amp; touch file4 file5 and exit </a:t>
            </a:r>
            <a:r>
              <a:rPr lang="en-IN" sz="1600" dirty="0"/>
              <a:t>=&gt; now you in host machine</a:t>
            </a:r>
          </a:p>
          <a:p>
            <a:pPr marL="0" indent="0">
              <a:lnSpc>
                <a:spcPct val="90000"/>
              </a:lnSpc>
              <a:buNone/>
            </a:pPr>
            <a:r>
              <a:rPr lang="en-IN" sz="1700" dirty="0">
                <a:solidFill>
                  <a:schemeClr val="accent5"/>
                </a:solidFill>
              </a:rPr>
              <a:t>docker images</a:t>
            </a:r>
          </a:p>
          <a:p>
            <a:pPr marL="0" indent="0">
              <a:lnSpc>
                <a:spcPct val="90000"/>
              </a:lnSpc>
              <a:buNone/>
            </a:pPr>
            <a:r>
              <a:rPr lang="en-IN" sz="1700" dirty="0">
                <a:solidFill>
                  <a:schemeClr val="accent5"/>
                </a:solidFill>
              </a:rPr>
              <a:t>docker </a:t>
            </a:r>
            <a:r>
              <a:rPr lang="en-IN" sz="1700" dirty="0" err="1">
                <a:solidFill>
                  <a:schemeClr val="accent5"/>
                </a:solidFill>
              </a:rPr>
              <a:t>ps</a:t>
            </a:r>
            <a:r>
              <a:rPr lang="en-IN" sz="1700" dirty="0">
                <a:solidFill>
                  <a:schemeClr val="accent5"/>
                </a:solidFill>
              </a:rPr>
              <a:t> -a </a:t>
            </a:r>
          </a:p>
          <a:p>
            <a:pPr marL="0" indent="0">
              <a:lnSpc>
                <a:spcPct val="90000"/>
              </a:lnSpc>
              <a:buNone/>
            </a:pPr>
            <a:r>
              <a:rPr lang="en-IN" sz="1700" dirty="0">
                <a:solidFill>
                  <a:schemeClr val="accent5"/>
                </a:solidFill>
              </a:rPr>
              <a:t>docker commit </a:t>
            </a:r>
            <a:r>
              <a:rPr lang="en-IN" sz="1700" dirty="0" err="1">
                <a:solidFill>
                  <a:schemeClr val="accent5"/>
                </a:solidFill>
              </a:rPr>
              <a:t>yourcontainername</a:t>
            </a:r>
            <a:r>
              <a:rPr lang="en-IN" sz="1700" dirty="0">
                <a:solidFill>
                  <a:schemeClr val="accent5"/>
                </a:solidFill>
              </a:rPr>
              <a:t> image1</a:t>
            </a:r>
          </a:p>
        </p:txBody>
      </p:sp>
    </p:spTree>
    <p:extLst>
      <p:ext uri="{BB962C8B-B14F-4D97-AF65-F5344CB8AC3E}">
        <p14:creationId xmlns:p14="http://schemas.microsoft.com/office/powerpoint/2010/main" val="1690421549"/>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F99D76AA-69E1-40D7-B96E-5270A956C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98258141"/>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2592DF-B86C-4A1D-AEC0-53D75460C520}"/>
              </a:ext>
            </a:extLst>
          </p:cNvPr>
          <p:cNvSpPr>
            <a:spLocks noGrp="1"/>
          </p:cNvSpPr>
          <p:nvPr>
            <p:ph idx="1"/>
          </p:nvPr>
        </p:nvSpPr>
        <p:spPr>
          <a:xfrm>
            <a:off x="89647" y="179293"/>
            <a:ext cx="11689975" cy="6750424"/>
          </a:xfrm>
        </p:spPr>
        <p:txBody>
          <a:bodyPr>
            <a:noAutofit/>
          </a:bodyPr>
          <a:lstStyle/>
          <a:p>
            <a:pPr marL="0" indent="0">
              <a:buNone/>
            </a:pPr>
            <a:r>
              <a:rPr lang="en-IN" sz="1600" dirty="0"/>
              <a:t>now create some files inside container, create image of this container</a:t>
            </a:r>
          </a:p>
          <a:p>
            <a:pPr marL="0" indent="0">
              <a:buNone/>
            </a:pPr>
            <a:r>
              <a:rPr lang="en-IN" sz="1600" dirty="0">
                <a:solidFill>
                  <a:schemeClr val="accent5"/>
                </a:solidFill>
              </a:rPr>
              <a:t>docker commit container1 image1</a:t>
            </a:r>
          </a:p>
          <a:p>
            <a:pPr marL="0" indent="0">
              <a:buNone/>
            </a:pPr>
            <a:r>
              <a:rPr lang="en-IN" sz="1600" dirty="0">
                <a:solidFill>
                  <a:schemeClr val="accent5"/>
                </a:solidFill>
              </a:rPr>
              <a:t>docker images</a:t>
            </a:r>
          </a:p>
          <a:p>
            <a:pPr marL="0" indent="0">
              <a:buNone/>
            </a:pPr>
            <a:r>
              <a:rPr lang="en-IN" sz="1600" b="1" dirty="0">
                <a:solidFill>
                  <a:schemeClr val="accent1"/>
                </a:solidFill>
              </a:rPr>
              <a:t>now create account in hub.docker.com</a:t>
            </a:r>
          </a:p>
          <a:p>
            <a:pPr marL="0" indent="0">
              <a:buNone/>
            </a:pPr>
            <a:r>
              <a:rPr lang="en-IN" sz="1600" dirty="0">
                <a:solidFill>
                  <a:schemeClr val="accent5"/>
                </a:solidFill>
              </a:rPr>
              <a:t>docker login </a:t>
            </a:r>
          </a:p>
          <a:p>
            <a:pPr marL="0" indent="0">
              <a:buNone/>
            </a:pPr>
            <a:r>
              <a:rPr lang="en-IN" sz="1600" dirty="0"/>
              <a:t>enter your username and password, Now give tag to your image</a:t>
            </a:r>
          </a:p>
          <a:p>
            <a:pPr marL="0" indent="0">
              <a:buNone/>
            </a:pPr>
            <a:r>
              <a:rPr lang="en-IN" sz="1600" dirty="0">
                <a:solidFill>
                  <a:schemeClr val="accent5"/>
                </a:solidFill>
              </a:rPr>
              <a:t>docker tag image1 </a:t>
            </a:r>
            <a:r>
              <a:rPr lang="en-IN" sz="1600" dirty="0" err="1">
                <a:solidFill>
                  <a:schemeClr val="accent5"/>
                </a:solidFill>
              </a:rPr>
              <a:t>raham</a:t>
            </a:r>
            <a:r>
              <a:rPr lang="en-IN" sz="1600" dirty="0">
                <a:solidFill>
                  <a:schemeClr val="accent5"/>
                </a:solidFill>
              </a:rPr>
              <a:t>/project1</a:t>
            </a:r>
          </a:p>
          <a:p>
            <a:pPr marL="0" indent="0">
              <a:buNone/>
            </a:pPr>
            <a:r>
              <a:rPr lang="en-IN" sz="1600" dirty="0">
                <a:solidFill>
                  <a:schemeClr val="accent5"/>
                </a:solidFill>
              </a:rPr>
              <a:t>docker push </a:t>
            </a:r>
            <a:r>
              <a:rPr lang="en-IN" sz="1600" dirty="0" err="1">
                <a:solidFill>
                  <a:schemeClr val="accent5"/>
                </a:solidFill>
              </a:rPr>
              <a:t>raham</a:t>
            </a:r>
            <a:r>
              <a:rPr lang="en-IN" sz="1600" dirty="0">
                <a:solidFill>
                  <a:schemeClr val="accent5"/>
                </a:solidFill>
              </a:rPr>
              <a:t>/project1 </a:t>
            </a:r>
            <a:r>
              <a:rPr lang="en-IN" sz="1600" dirty="0"/>
              <a:t>&lt;= image1 is pushed  with the help of </a:t>
            </a:r>
            <a:r>
              <a:rPr lang="en-IN" sz="1600" dirty="0" err="1"/>
              <a:t>raham</a:t>
            </a:r>
            <a:r>
              <a:rPr lang="en-IN" sz="1600" dirty="0"/>
              <a:t>/project1 name</a:t>
            </a:r>
          </a:p>
          <a:p>
            <a:pPr marL="0" indent="0">
              <a:buNone/>
            </a:pPr>
            <a:r>
              <a:rPr lang="en-IN" sz="1600" dirty="0"/>
              <a:t>can see this image in docker hub account, now create one instance in Tokyo region and pull image from hub.</a:t>
            </a:r>
          </a:p>
          <a:p>
            <a:pPr marL="0" indent="0">
              <a:buNone/>
            </a:pPr>
            <a:r>
              <a:rPr lang="en-IN" sz="1600" dirty="0" err="1">
                <a:solidFill>
                  <a:schemeClr val="accent5"/>
                </a:solidFill>
              </a:rPr>
              <a:t>sudo</a:t>
            </a:r>
            <a:r>
              <a:rPr lang="en-IN" sz="1600" dirty="0">
                <a:solidFill>
                  <a:schemeClr val="accent5"/>
                </a:solidFill>
              </a:rPr>
              <a:t> </a:t>
            </a:r>
            <a:r>
              <a:rPr lang="en-IN" sz="1600" dirty="0" err="1">
                <a:solidFill>
                  <a:schemeClr val="accent5"/>
                </a:solidFill>
              </a:rPr>
              <a:t>su</a:t>
            </a:r>
            <a:r>
              <a:rPr lang="en-IN" sz="1600" dirty="0">
                <a:solidFill>
                  <a:schemeClr val="accent5"/>
                </a:solidFill>
              </a:rPr>
              <a:t>  &amp;&amp; apt-get update</a:t>
            </a:r>
          </a:p>
          <a:p>
            <a:pPr marL="0" indent="0">
              <a:buNone/>
            </a:pPr>
            <a:r>
              <a:rPr lang="en-IN" sz="1600" dirty="0">
                <a:solidFill>
                  <a:schemeClr val="accent5"/>
                </a:solidFill>
              </a:rPr>
              <a:t>apt-get install docker &amp;&amp; service docker start &amp;&amp; docker images</a:t>
            </a:r>
          </a:p>
          <a:p>
            <a:pPr marL="0" indent="0">
              <a:buNone/>
            </a:pPr>
            <a:r>
              <a:rPr lang="en-IN" sz="1600" dirty="0">
                <a:solidFill>
                  <a:schemeClr val="accent5"/>
                </a:solidFill>
              </a:rPr>
              <a:t>docker pull </a:t>
            </a:r>
            <a:r>
              <a:rPr lang="en-IN" sz="1600" dirty="0" err="1">
                <a:solidFill>
                  <a:schemeClr val="accent5"/>
                </a:solidFill>
              </a:rPr>
              <a:t>raham</a:t>
            </a:r>
            <a:r>
              <a:rPr lang="en-IN" sz="1600" dirty="0">
                <a:solidFill>
                  <a:schemeClr val="accent5"/>
                </a:solidFill>
              </a:rPr>
              <a:t>/project1 &amp;&amp; docker images </a:t>
            </a:r>
            <a:r>
              <a:rPr lang="en-IN" sz="1600" dirty="0"/>
              <a:t>&lt;= bring the images from docker hub</a:t>
            </a:r>
          </a:p>
          <a:p>
            <a:pPr marL="0" indent="0">
              <a:buNone/>
            </a:pPr>
            <a:r>
              <a:rPr lang="en-IN" sz="1600" dirty="0">
                <a:solidFill>
                  <a:schemeClr val="accent5"/>
                </a:solidFill>
              </a:rPr>
              <a:t>docker run -it --name </a:t>
            </a:r>
            <a:r>
              <a:rPr lang="en-IN" sz="1600" dirty="0" err="1">
                <a:solidFill>
                  <a:schemeClr val="accent5"/>
                </a:solidFill>
              </a:rPr>
              <a:t>mycontainer</a:t>
            </a:r>
            <a:r>
              <a:rPr lang="en-IN" sz="1600" dirty="0">
                <a:solidFill>
                  <a:schemeClr val="accent5"/>
                </a:solidFill>
              </a:rPr>
              <a:t> </a:t>
            </a:r>
            <a:r>
              <a:rPr lang="en-IN" sz="1600" dirty="0" err="1">
                <a:solidFill>
                  <a:schemeClr val="accent5"/>
                </a:solidFill>
              </a:rPr>
              <a:t>raham</a:t>
            </a:r>
            <a:r>
              <a:rPr lang="en-IN" sz="1600" dirty="0">
                <a:solidFill>
                  <a:schemeClr val="accent5"/>
                </a:solidFill>
              </a:rPr>
              <a:t>/project1 /bin/bash </a:t>
            </a:r>
            <a:r>
              <a:rPr lang="en-IN" sz="1600" dirty="0"/>
              <a:t>&lt;= create container from images</a:t>
            </a:r>
          </a:p>
          <a:p>
            <a:pPr marL="0" indent="0">
              <a:buNone/>
            </a:pPr>
            <a:r>
              <a:rPr lang="en-IN" sz="1600" dirty="0">
                <a:solidFill>
                  <a:schemeClr val="accent5"/>
                </a:solidFill>
              </a:rPr>
              <a:t>ls </a:t>
            </a:r>
            <a:r>
              <a:rPr lang="en-IN" sz="1600" dirty="0"/>
              <a:t>&lt;= check files which has created.</a:t>
            </a:r>
          </a:p>
          <a:p>
            <a:pPr marL="0" indent="0">
              <a:buNone/>
            </a:pPr>
            <a:r>
              <a:rPr lang="en-IN" sz="1600" dirty="0"/>
              <a:t>How to set the permissions to </a:t>
            </a:r>
            <a:r>
              <a:rPr lang="en-IN" sz="1600" dirty="0" err="1"/>
              <a:t>dockerhub</a:t>
            </a:r>
            <a:r>
              <a:rPr lang="en-IN" sz="1600" dirty="0"/>
              <a:t>:</a:t>
            </a:r>
          </a:p>
          <a:p>
            <a:pPr marL="0" indent="0">
              <a:buNone/>
            </a:pPr>
            <a:r>
              <a:rPr lang="en-IN" sz="1600" dirty="0">
                <a:solidFill>
                  <a:schemeClr val="accent5"/>
                </a:solidFill>
              </a:rPr>
              <a:t>click on you image </a:t>
            </a:r>
            <a:r>
              <a:rPr lang="en-IN" sz="1600" dirty="0"/>
              <a:t>=&gt; click on setting =&gt; click on private write private.</a:t>
            </a:r>
          </a:p>
          <a:p>
            <a:pPr marL="0" indent="0">
              <a:buNone/>
            </a:pPr>
            <a:r>
              <a:rPr lang="en-IN" sz="1600" dirty="0">
                <a:solidFill>
                  <a:schemeClr val="accent5"/>
                </a:solidFill>
              </a:rPr>
              <a:t>docker pull </a:t>
            </a:r>
            <a:r>
              <a:rPr lang="en-IN" sz="1600" dirty="0" err="1">
                <a:solidFill>
                  <a:schemeClr val="accent5"/>
                </a:solidFill>
              </a:rPr>
              <a:t>raham</a:t>
            </a:r>
            <a:r>
              <a:rPr lang="en-IN" sz="1600" dirty="0">
                <a:solidFill>
                  <a:schemeClr val="accent5"/>
                </a:solidFill>
              </a:rPr>
              <a:t>/project1 </a:t>
            </a:r>
            <a:r>
              <a:rPr lang="en-IN" sz="1600" dirty="0"/>
              <a:t>&lt;= get error</a:t>
            </a:r>
          </a:p>
        </p:txBody>
      </p:sp>
    </p:spTree>
    <p:extLst>
      <p:ext uri="{BB962C8B-B14F-4D97-AF65-F5344CB8AC3E}">
        <p14:creationId xmlns:p14="http://schemas.microsoft.com/office/powerpoint/2010/main" val="627211133"/>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18F791-460C-4621-ADFC-07984A3E2E6D}"/>
              </a:ext>
            </a:extLst>
          </p:cNvPr>
          <p:cNvSpPr>
            <a:spLocks noGrp="1"/>
          </p:cNvSpPr>
          <p:nvPr>
            <p:ph idx="1"/>
          </p:nvPr>
        </p:nvSpPr>
        <p:spPr>
          <a:xfrm>
            <a:off x="152400" y="206188"/>
            <a:ext cx="11779624" cy="6651812"/>
          </a:xfrm>
        </p:spPr>
        <p:txBody>
          <a:bodyPr>
            <a:normAutofit fontScale="92500" lnSpcReduction="10000"/>
          </a:bodyPr>
          <a:lstStyle/>
          <a:p>
            <a:pPr marL="0" indent="0">
              <a:lnSpc>
                <a:spcPct val="90000"/>
              </a:lnSpc>
              <a:buNone/>
            </a:pPr>
            <a:r>
              <a:rPr lang="en-US" sz="1600" b="1" dirty="0">
                <a:solidFill>
                  <a:schemeClr val="accent1"/>
                </a:solidFill>
              </a:rPr>
              <a:t>LAB</a:t>
            </a:r>
          </a:p>
          <a:p>
            <a:pPr marL="0" indent="0">
              <a:lnSpc>
                <a:spcPct val="90000"/>
              </a:lnSpc>
              <a:buNone/>
            </a:pPr>
            <a:r>
              <a:rPr lang="en-IN" sz="1700" dirty="0" err="1">
                <a:solidFill>
                  <a:schemeClr val="accent5"/>
                </a:solidFill>
              </a:rPr>
              <a:t>sudo</a:t>
            </a:r>
            <a:r>
              <a:rPr lang="en-IN" sz="1700" dirty="0">
                <a:solidFill>
                  <a:schemeClr val="accent5"/>
                </a:solidFill>
              </a:rPr>
              <a:t> apt-get update</a:t>
            </a:r>
          </a:p>
          <a:p>
            <a:pPr marL="0" indent="0">
              <a:lnSpc>
                <a:spcPct val="90000"/>
              </a:lnSpc>
              <a:buNone/>
            </a:pPr>
            <a:r>
              <a:rPr lang="en-IN" sz="1700" dirty="0" err="1">
                <a:solidFill>
                  <a:schemeClr val="accent5"/>
                </a:solidFill>
              </a:rPr>
              <a:t>sudo</a:t>
            </a:r>
            <a:r>
              <a:rPr lang="en-IN" sz="1700" dirty="0">
                <a:solidFill>
                  <a:schemeClr val="accent5"/>
                </a:solidFill>
              </a:rPr>
              <a:t> apt-get install docker</a:t>
            </a:r>
          </a:p>
          <a:p>
            <a:pPr marL="0" indent="0">
              <a:lnSpc>
                <a:spcPct val="90000"/>
              </a:lnSpc>
              <a:buNone/>
            </a:pPr>
            <a:r>
              <a:rPr lang="en-IN" sz="1700" dirty="0">
                <a:solidFill>
                  <a:schemeClr val="accent5"/>
                </a:solidFill>
              </a:rPr>
              <a:t>docker -v / docker --version  =&gt;docker 19.0</a:t>
            </a:r>
          </a:p>
          <a:p>
            <a:pPr marL="0" indent="0">
              <a:lnSpc>
                <a:spcPct val="90000"/>
              </a:lnSpc>
              <a:buNone/>
            </a:pPr>
            <a:r>
              <a:rPr lang="en-IN" sz="1700" dirty="0">
                <a:solidFill>
                  <a:schemeClr val="accent5"/>
                </a:solidFill>
              </a:rPr>
              <a:t>service docker status  / docker info</a:t>
            </a:r>
          </a:p>
          <a:p>
            <a:pPr marL="0" indent="0">
              <a:lnSpc>
                <a:spcPct val="90000"/>
              </a:lnSpc>
              <a:buNone/>
            </a:pPr>
            <a:r>
              <a:rPr lang="en-IN" sz="1700" dirty="0">
                <a:solidFill>
                  <a:schemeClr val="accent5"/>
                </a:solidFill>
              </a:rPr>
              <a:t>service docker stop</a:t>
            </a:r>
          </a:p>
          <a:p>
            <a:pPr marL="0" indent="0">
              <a:lnSpc>
                <a:spcPct val="90000"/>
              </a:lnSpc>
              <a:buNone/>
            </a:pPr>
            <a:r>
              <a:rPr lang="en-IN" sz="1700" dirty="0">
                <a:solidFill>
                  <a:schemeClr val="accent5"/>
                </a:solidFill>
              </a:rPr>
              <a:t>service docker start</a:t>
            </a:r>
          </a:p>
          <a:p>
            <a:pPr marL="0" indent="0">
              <a:buNone/>
            </a:pPr>
            <a:r>
              <a:rPr lang="en-IN" sz="1700" dirty="0" err="1">
                <a:solidFill>
                  <a:schemeClr val="accent5"/>
                </a:solidFill>
              </a:rPr>
              <a:t>sudo</a:t>
            </a:r>
            <a:r>
              <a:rPr lang="en-IN" sz="1700" dirty="0">
                <a:solidFill>
                  <a:schemeClr val="accent5"/>
                </a:solidFill>
              </a:rPr>
              <a:t> docker images  </a:t>
            </a:r>
            <a:r>
              <a:rPr lang="en-IN" sz="1600" dirty="0"/>
              <a:t>=&gt; display docker images</a:t>
            </a:r>
          </a:p>
          <a:p>
            <a:pPr marL="0" indent="0">
              <a:buNone/>
            </a:pPr>
            <a:r>
              <a:rPr lang="en-IN" sz="1700" dirty="0" err="1">
                <a:solidFill>
                  <a:schemeClr val="accent5"/>
                </a:solidFill>
              </a:rPr>
              <a:t>sudo</a:t>
            </a:r>
            <a:r>
              <a:rPr lang="en-IN" sz="1700" dirty="0">
                <a:solidFill>
                  <a:schemeClr val="accent5"/>
                </a:solidFill>
              </a:rPr>
              <a:t> docker </a:t>
            </a:r>
            <a:r>
              <a:rPr lang="en-IN" sz="1700" dirty="0" err="1">
                <a:solidFill>
                  <a:schemeClr val="accent5"/>
                </a:solidFill>
              </a:rPr>
              <a:t>ps</a:t>
            </a:r>
            <a:r>
              <a:rPr lang="en-IN" sz="1700" dirty="0">
                <a:solidFill>
                  <a:schemeClr val="accent5"/>
                </a:solidFill>
              </a:rPr>
              <a:t>      </a:t>
            </a:r>
            <a:r>
              <a:rPr lang="en-IN" sz="1600" dirty="0"/>
              <a:t>=&gt; process status(running containers)</a:t>
            </a:r>
          </a:p>
          <a:p>
            <a:pPr marL="0" indent="0">
              <a:buNone/>
            </a:pPr>
            <a:r>
              <a:rPr lang="en-IN" sz="1700" dirty="0" err="1">
                <a:solidFill>
                  <a:schemeClr val="accent5"/>
                </a:solidFill>
              </a:rPr>
              <a:t>sudo</a:t>
            </a:r>
            <a:r>
              <a:rPr lang="en-IN" sz="1700" dirty="0">
                <a:solidFill>
                  <a:schemeClr val="accent5"/>
                </a:solidFill>
              </a:rPr>
              <a:t> docker </a:t>
            </a:r>
            <a:r>
              <a:rPr lang="en-IN" sz="1700" dirty="0" err="1">
                <a:solidFill>
                  <a:schemeClr val="accent5"/>
                </a:solidFill>
              </a:rPr>
              <a:t>ps</a:t>
            </a:r>
            <a:r>
              <a:rPr lang="en-IN" sz="1700" dirty="0">
                <a:solidFill>
                  <a:schemeClr val="accent5"/>
                </a:solidFill>
              </a:rPr>
              <a:t> -a       </a:t>
            </a:r>
            <a:r>
              <a:rPr lang="en-IN" sz="1600" dirty="0"/>
              <a:t>=&gt; process status(both(running/</a:t>
            </a:r>
            <a:r>
              <a:rPr lang="en-IN" sz="1600" dirty="0" err="1"/>
              <a:t>stoped</a:t>
            </a:r>
            <a:r>
              <a:rPr lang="en-IN" sz="1600" dirty="0"/>
              <a:t>) containers)</a:t>
            </a:r>
          </a:p>
          <a:p>
            <a:pPr marL="0" indent="0">
              <a:buNone/>
            </a:pPr>
            <a:r>
              <a:rPr lang="en-IN" sz="1600" dirty="0"/>
              <a:t>https://hub.docker.com/</a:t>
            </a:r>
          </a:p>
          <a:p>
            <a:pPr marL="0" indent="0">
              <a:buNone/>
            </a:pPr>
            <a:r>
              <a:rPr lang="en-IN" sz="1700" dirty="0" err="1">
                <a:solidFill>
                  <a:schemeClr val="accent5"/>
                </a:solidFill>
              </a:rPr>
              <a:t>sudo</a:t>
            </a:r>
            <a:r>
              <a:rPr lang="en-IN" sz="1700" dirty="0">
                <a:solidFill>
                  <a:schemeClr val="accent5"/>
                </a:solidFill>
              </a:rPr>
              <a:t> docker run -it ubuntu /bin/bash </a:t>
            </a:r>
            <a:r>
              <a:rPr lang="en-IN" sz="1600" dirty="0"/>
              <a:t>=&gt; Create and switch in to docker container</a:t>
            </a:r>
          </a:p>
          <a:p>
            <a:pPr marL="0" indent="0">
              <a:buNone/>
            </a:pPr>
            <a:r>
              <a:rPr lang="en-IN" sz="1700" dirty="0" err="1">
                <a:solidFill>
                  <a:schemeClr val="accent5"/>
                </a:solidFill>
              </a:rPr>
              <a:t>sudo</a:t>
            </a:r>
            <a:r>
              <a:rPr lang="en-IN" sz="1700" dirty="0">
                <a:solidFill>
                  <a:schemeClr val="accent5"/>
                </a:solidFill>
              </a:rPr>
              <a:t> docker images</a:t>
            </a:r>
          </a:p>
          <a:p>
            <a:pPr marL="0" indent="0">
              <a:buNone/>
            </a:pPr>
            <a:r>
              <a:rPr lang="en-IN" sz="1700" dirty="0" err="1">
                <a:solidFill>
                  <a:schemeClr val="accent5"/>
                </a:solidFill>
              </a:rPr>
              <a:t>sudo</a:t>
            </a:r>
            <a:r>
              <a:rPr lang="en-IN" sz="1700" dirty="0">
                <a:solidFill>
                  <a:schemeClr val="accent5"/>
                </a:solidFill>
              </a:rPr>
              <a:t> docker </a:t>
            </a:r>
            <a:r>
              <a:rPr lang="en-IN" sz="1700" dirty="0" err="1">
                <a:solidFill>
                  <a:schemeClr val="accent5"/>
                </a:solidFill>
              </a:rPr>
              <a:t>ps</a:t>
            </a:r>
            <a:r>
              <a:rPr lang="en-IN" sz="1700" dirty="0">
                <a:solidFill>
                  <a:schemeClr val="accent5"/>
                </a:solidFill>
              </a:rPr>
              <a:t> -a  </a:t>
            </a:r>
          </a:p>
          <a:p>
            <a:pPr marL="0" indent="0">
              <a:buNone/>
            </a:pPr>
            <a:r>
              <a:rPr lang="en-IN" sz="1700" dirty="0" err="1">
                <a:solidFill>
                  <a:schemeClr val="accent5"/>
                </a:solidFill>
              </a:rPr>
              <a:t>sudo</a:t>
            </a:r>
            <a:r>
              <a:rPr lang="en-IN" sz="1700" dirty="0">
                <a:solidFill>
                  <a:schemeClr val="accent5"/>
                </a:solidFill>
              </a:rPr>
              <a:t> docker run -it ubuntu /bin/bash </a:t>
            </a:r>
            <a:r>
              <a:rPr lang="en-IN" sz="1600" dirty="0"/>
              <a:t>=&gt; If you run the same </a:t>
            </a:r>
            <a:r>
              <a:rPr lang="en-IN" sz="1600" dirty="0" err="1"/>
              <a:t>commandi</a:t>
            </a:r>
            <a:r>
              <a:rPr lang="en-IN" sz="1600" dirty="0"/>
              <a:t> it will create new container</a:t>
            </a:r>
          </a:p>
          <a:p>
            <a:pPr marL="0" indent="0">
              <a:lnSpc>
                <a:spcPct val="90000"/>
              </a:lnSpc>
              <a:buNone/>
            </a:pPr>
            <a:r>
              <a:rPr lang="en-IN" sz="1700" dirty="0" err="1">
                <a:solidFill>
                  <a:schemeClr val="accent5"/>
                </a:solidFill>
              </a:rPr>
              <a:t>sudo</a:t>
            </a:r>
            <a:r>
              <a:rPr lang="en-IN" sz="1700" dirty="0">
                <a:solidFill>
                  <a:schemeClr val="accent5"/>
                </a:solidFill>
              </a:rPr>
              <a:t> docker </a:t>
            </a:r>
            <a:r>
              <a:rPr lang="en-IN" sz="1700" dirty="0" err="1">
                <a:solidFill>
                  <a:schemeClr val="accent5"/>
                </a:solidFill>
              </a:rPr>
              <a:t>ps</a:t>
            </a:r>
            <a:r>
              <a:rPr lang="en-IN" sz="1700" dirty="0">
                <a:solidFill>
                  <a:schemeClr val="accent5"/>
                </a:solidFill>
              </a:rPr>
              <a:t> -a</a:t>
            </a:r>
          </a:p>
          <a:p>
            <a:pPr marL="0" indent="0">
              <a:lnSpc>
                <a:spcPct val="90000"/>
              </a:lnSpc>
              <a:buNone/>
            </a:pPr>
            <a:r>
              <a:rPr lang="en-IN" sz="1700" dirty="0" err="1">
                <a:solidFill>
                  <a:schemeClr val="accent5"/>
                </a:solidFill>
              </a:rPr>
              <a:t>sudo</a:t>
            </a:r>
            <a:r>
              <a:rPr lang="en-IN" sz="1700" dirty="0">
                <a:solidFill>
                  <a:schemeClr val="accent5"/>
                </a:solidFill>
              </a:rPr>
              <a:t> docker run -it centos /bin/bash</a:t>
            </a:r>
          </a:p>
          <a:p>
            <a:pPr marL="0" indent="0">
              <a:lnSpc>
                <a:spcPct val="90000"/>
              </a:lnSpc>
              <a:buNone/>
            </a:pPr>
            <a:r>
              <a:rPr lang="en-IN" sz="1700" dirty="0" err="1">
                <a:solidFill>
                  <a:schemeClr val="accent5"/>
                </a:solidFill>
              </a:rPr>
              <a:t>sudo</a:t>
            </a:r>
            <a:r>
              <a:rPr lang="en-IN" sz="1700" dirty="0">
                <a:solidFill>
                  <a:schemeClr val="accent5"/>
                </a:solidFill>
              </a:rPr>
              <a:t> docker images</a:t>
            </a:r>
          </a:p>
          <a:p>
            <a:pPr marL="0" indent="0">
              <a:lnSpc>
                <a:spcPct val="90000"/>
              </a:lnSpc>
              <a:buNone/>
            </a:pPr>
            <a:r>
              <a:rPr lang="en-IN" sz="1700" dirty="0" err="1">
                <a:solidFill>
                  <a:schemeClr val="accent5"/>
                </a:solidFill>
              </a:rPr>
              <a:t>sudo</a:t>
            </a:r>
            <a:r>
              <a:rPr lang="en-IN" sz="1700" dirty="0">
                <a:solidFill>
                  <a:schemeClr val="accent5"/>
                </a:solidFill>
              </a:rPr>
              <a:t> docker run -</a:t>
            </a:r>
            <a:r>
              <a:rPr lang="en-IN" sz="1700" dirty="0" err="1">
                <a:solidFill>
                  <a:schemeClr val="accent5"/>
                </a:solidFill>
              </a:rPr>
              <a:t>i</a:t>
            </a:r>
            <a:r>
              <a:rPr lang="en-IN" sz="1700" dirty="0">
                <a:solidFill>
                  <a:schemeClr val="accent5"/>
                </a:solidFill>
              </a:rPr>
              <a:t> -t centos /bin/bash</a:t>
            </a:r>
          </a:p>
          <a:p>
            <a:pPr marL="0" indent="0">
              <a:lnSpc>
                <a:spcPct val="90000"/>
              </a:lnSpc>
              <a:buNone/>
            </a:pPr>
            <a:r>
              <a:rPr lang="en-IN" sz="1700" dirty="0" err="1">
                <a:solidFill>
                  <a:schemeClr val="accent5"/>
                </a:solidFill>
              </a:rPr>
              <a:t>sudo</a:t>
            </a:r>
            <a:r>
              <a:rPr lang="en-IN" sz="1700" dirty="0">
                <a:solidFill>
                  <a:schemeClr val="accent5"/>
                </a:solidFill>
              </a:rPr>
              <a:t> docker images</a:t>
            </a:r>
          </a:p>
        </p:txBody>
      </p:sp>
    </p:spTree>
    <p:extLst>
      <p:ext uri="{BB962C8B-B14F-4D97-AF65-F5344CB8AC3E}">
        <p14:creationId xmlns:p14="http://schemas.microsoft.com/office/powerpoint/2010/main" val="709966365"/>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18F791-460C-4621-ADFC-07984A3E2E6D}"/>
              </a:ext>
            </a:extLst>
          </p:cNvPr>
          <p:cNvSpPr>
            <a:spLocks noGrp="1"/>
          </p:cNvSpPr>
          <p:nvPr>
            <p:ph idx="1"/>
          </p:nvPr>
        </p:nvSpPr>
        <p:spPr>
          <a:xfrm>
            <a:off x="152400" y="206188"/>
            <a:ext cx="11779624" cy="6651812"/>
          </a:xfrm>
        </p:spPr>
        <p:txBody>
          <a:bodyPr>
            <a:normAutofit fontScale="92500" lnSpcReduction="10000"/>
          </a:bodyPr>
          <a:lstStyle/>
          <a:p>
            <a:pPr marL="0" indent="0">
              <a:buNone/>
            </a:pPr>
            <a:r>
              <a:rPr lang="en-IN" sz="1700" dirty="0" err="1">
                <a:solidFill>
                  <a:schemeClr val="accent5"/>
                </a:solidFill>
              </a:rPr>
              <a:t>sudo</a:t>
            </a:r>
            <a:r>
              <a:rPr lang="en-IN" sz="1700" dirty="0">
                <a:solidFill>
                  <a:schemeClr val="accent5"/>
                </a:solidFill>
              </a:rPr>
              <a:t> docker search Jenkins </a:t>
            </a:r>
            <a:r>
              <a:rPr lang="en-IN" sz="1500" dirty="0"/>
              <a:t>=&gt; Search all Jenkins images from docker hub</a:t>
            </a:r>
          </a:p>
          <a:p>
            <a:pPr marL="0" indent="0">
              <a:buNone/>
            </a:pPr>
            <a:r>
              <a:rPr lang="en-IN" sz="1700" dirty="0" err="1">
                <a:solidFill>
                  <a:schemeClr val="accent5"/>
                </a:solidFill>
              </a:rPr>
              <a:t>sudo</a:t>
            </a:r>
            <a:r>
              <a:rPr lang="en-IN" sz="1700" dirty="0">
                <a:solidFill>
                  <a:schemeClr val="accent5"/>
                </a:solidFill>
              </a:rPr>
              <a:t> docker pull Jenkins  </a:t>
            </a:r>
            <a:r>
              <a:rPr lang="en-IN" sz="1500" dirty="0"/>
              <a:t>=&gt; pull the Jenkins image from docker hub to local</a:t>
            </a:r>
          </a:p>
          <a:p>
            <a:pPr marL="0" indent="0">
              <a:buNone/>
            </a:pPr>
            <a:r>
              <a:rPr lang="en-IN" sz="1700" dirty="0" err="1">
                <a:solidFill>
                  <a:schemeClr val="accent5"/>
                </a:solidFill>
              </a:rPr>
              <a:t>sudo</a:t>
            </a:r>
            <a:r>
              <a:rPr lang="en-IN" sz="1700" dirty="0">
                <a:solidFill>
                  <a:schemeClr val="accent5"/>
                </a:solidFill>
              </a:rPr>
              <a:t> docker images</a:t>
            </a:r>
          </a:p>
          <a:p>
            <a:pPr marL="0" indent="0">
              <a:buNone/>
            </a:pPr>
            <a:r>
              <a:rPr lang="en-IN" sz="1700" dirty="0">
                <a:solidFill>
                  <a:schemeClr val="accent5"/>
                </a:solidFill>
              </a:rPr>
              <a:t>$ </a:t>
            </a:r>
            <a:r>
              <a:rPr lang="en-IN" sz="1700" dirty="0" err="1">
                <a:solidFill>
                  <a:schemeClr val="accent5"/>
                </a:solidFill>
              </a:rPr>
              <a:t>sudo</a:t>
            </a:r>
            <a:r>
              <a:rPr lang="en-IN" sz="1700" dirty="0">
                <a:solidFill>
                  <a:schemeClr val="accent5"/>
                </a:solidFill>
              </a:rPr>
              <a:t> docker run -it --name </a:t>
            </a:r>
            <a:r>
              <a:rPr lang="en-IN" sz="1700" dirty="0" err="1">
                <a:solidFill>
                  <a:schemeClr val="accent5"/>
                </a:solidFill>
              </a:rPr>
              <a:t>rahamthulla</a:t>
            </a:r>
            <a:r>
              <a:rPr lang="en-IN" sz="1700" dirty="0">
                <a:solidFill>
                  <a:schemeClr val="accent5"/>
                </a:solidFill>
              </a:rPr>
              <a:t> ubuntu /bin/bash</a:t>
            </a:r>
          </a:p>
          <a:p>
            <a:pPr marL="0" indent="0">
              <a:buNone/>
            </a:pPr>
            <a:r>
              <a:rPr lang="en-IN" sz="1500" dirty="0"/>
              <a:t>=&gt; run ubuntu container with the your name</a:t>
            </a:r>
          </a:p>
          <a:p>
            <a:pPr marL="0" indent="0">
              <a:buNone/>
            </a:pPr>
            <a:r>
              <a:rPr lang="en-IN" sz="1700" dirty="0" err="1">
                <a:solidFill>
                  <a:schemeClr val="accent5"/>
                </a:solidFill>
              </a:rPr>
              <a:t>sudo</a:t>
            </a:r>
            <a:r>
              <a:rPr lang="en-IN" sz="1700" dirty="0">
                <a:solidFill>
                  <a:schemeClr val="accent5"/>
                </a:solidFill>
              </a:rPr>
              <a:t> docker start </a:t>
            </a:r>
            <a:r>
              <a:rPr lang="en-IN" sz="1700" dirty="0" err="1">
                <a:solidFill>
                  <a:schemeClr val="accent5"/>
                </a:solidFill>
              </a:rPr>
              <a:t>rahamthulla</a:t>
            </a:r>
            <a:r>
              <a:rPr lang="en-IN" sz="1700" dirty="0">
                <a:solidFill>
                  <a:schemeClr val="accent5"/>
                </a:solidFill>
              </a:rPr>
              <a:t> </a:t>
            </a:r>
            <a:r>
              <a:rPr lang="en-IN" sz="1500" dirty="0"/>
              <a:t>=&gt; Start container</a:t>
            </a:r>
          </a:p>
          <a:p>
            <a:pPr marL="0" indent="0">
              <a:buNone/>
            </a:pPr>
            <a:r>
              <a:rPr lang="en-IN" sz="1700" dirty="0" err="1">
                <a:solidFill>
                  <a:schemeClr val="accent5"/>
                </a:solidFill>
              </a:rPr>
              <a:t>sudo</a:t>
            </a:r>
            <a:r>
              <a:rPr lang="en-IN" sz="1700" dirty="0">
                <a:solidFill>
                  <a:schemeClr val="accent5"/>
                </a:solidFill>
              </a:rPr>
              <a:t> docker attach </a:t>
            </a:r>
            <a:r>
              <a:rPr lang="en-IN" sz="1700" dirty="0" err="1">
                <a:solidFill>
                  <a:schemeClr val="accent5"/>
                </a:solidFill>
              </a:rPr>
              <a:t>rahamthulla</a:t>
            </a:r>
            <a:r>
              <a:rPr lang="en-IN" sz="1700" dirty="0">
                <a:solidFill>
                  <a:schemeClr val="accent5"/>
                </a:solidFill>
              </a:rPr>
              <a:t> </a:t>
            </a:r>
            <a:r>
              <a:rPr lang="en-IN" sz="1500" dirty="0"/>
              <a:t>=&gt; Enter inside the container</a:t>
            </a:r>
          </a:p>
          <a:p>
            <a:pPr marL="0" indent="0">
              <a:buNone/>
            </a:pPr>
            <a:r>
              <a:rPr lang="en-IN" sz="1500" b="1" dirty="0">
                <a:solidFill>
                  <a:schemeClr val="accent1"/>
                </a:solidFill>
                <a:latin typeface="+mn-lt"/>
              </a:rPr>
              <a:t>Start/Stop containers</a:t>
            </a:r>
          </a:p>
          <a:p>
            <a:pPr marL="0" indent="0">
              <a:buNone/>
            </a:pPr>
            <a:r>
              <a:rPr lang="en-IN" sz="1500" dirty="0"/>
              <a:t>exit from contain it will </a:t>
            </a:r>
            <a:r>
              <a:rPr lang="en-IN" sz="1500" dirty="0" err="1"/>
              <a:t>stopo</a:t>
            </a:r>
            <a:r>
              <a:rPr lang="en-IN" sz="1500" dirty="0"/>
              <a:t> else</a:t>
            </a:r>
          </a:p>
          <a:p>
            <a:pPr marL="0" indent="0">
              <a:buNone/>
            </a:pPr>
            <a:r>
              <a:rPr lang="en-IN" sz="1700" dirty="0" err="1">
                <a:solidFill>
                  <a:schemeClr val="accent5"/>
                </a:solidFill>
              </a:rPr>
              <a:t>sudo</a:t>
            </a:r>
            <a:r>
              <a:rPr lang="en-IN" sz="1700" dirty="0">
                <a:solidFill>
                  <a:schemeClr val="accent5"/>
                </a:solidFill>
              </a:rPr>
              <a:t> docker stop </a:t>
            </a:r>
            <a:r>
              <a:rPr lang="en-IN" sz="1700" dirty="0" err="1">
                <a:solidFill>
                  <a:schemeClr val="accent5"/>
                </a:solidFill>
              </a:rPr>
              <a:t>rahamthulla</a:t>
            </a:r>
            <a:endParaRPr lang="en-IN" sz="1700" dirty="0">
              <a:solidFill>
                <a:schemeClr val="accent5"/>
              </a:solidFill>
            </a:endParaRPr>
          </a:p>
          <a:p>
            <a:pPr marL="0" indent="0">
              <a:buNone/>
            </a:pPr>
            <a:r>
              <a:rPr lang="en-IN" sz="1500" b="1" dirty="0">
                <a:solidFill>
                  <a:schemeClr val="accent1"/>
                </a:solidFill>
                <a:latin typeface="+mn-lt"/>
              </a:rPr>
              <a:t>Delete container</a:t>
            </a:r>
          </a:p>
          <a:p>
            <a:pPr marL="0" indent="0">
              <a:buNone/>
            </a:pPr>
            <a:r>
              <a:rPr lang="en-IN" sz="1500" dirty="0"/>
              <a:t>if contain is running stop and delete</a:t>
            </a:r>
          </a:p>
          <a:p>
            <a:pPr marL="0" indent="0">
              <a:buNone/>
            </a:pPr>
            <a:r>
              <a:rPr lang="en-IN" sz="1700" dirty="0" err="1">
                <a:solidFill>
                  <a:schemeClr val="accent5"/>
                </a:solidFill>
              </a:rPr>
              <a:t>sudo</a:t>
            </a:r>
            <a:r>
              <a:rPr lang="en-IN" sz="1700" dirty="0">
                <a:solidFill>
                  <a:schemeClr val="accent5"/>
                </a:solidFill>
              </a:rPr>
              <a:t> docker stop </a:t>
            </a:r>
            <a:r>
              <a:rPr lang="en-IN" sz="1700" dirty="0" err="1">
                <a:solidFill>
                  <a:schemeClr val="accent5"/>
                </a:solidFill>
              </a:rPr>
              <a:t>rahamthulla</a:t>
            </a:r>
            <a:endParaRPr lang="en-IN" sz="1700" dirty="0">
              <a:solidFill>
                <a:schemeClr val="accent5"/>
              </a:solidFill>
            </a:endParaRPr>
          </a:p>
          <a:p>
            <a:pPr marL="0" indent="0">
              <a:buNone/>
            </a:pPr>
            <a:r>
              <a:rPr lang="en-IN" sz="1700" dirty="0" err="1">
                <a:solidFill>
                  <a:schemeClr val="accent5"/>
                </a:solidFill>
              </a:rPr>
              <a:t>sudo</a:t>
            </a:r>
            <a:r>
              <a:rPr lang="en-IN" sz="1700" dirty="0">
                <a:solidFill>
                  <a:schemeClr val="accent5"/>
                </a:solidFill>
              </a:rPr>
              <a:t> docker rm Rahamthulla</a:t>
            </a:r>
          </a:p>
          <a:p>
            <a:pPr marL="0" indent="0">
              <a:buNone/>
            </a:pPr>
            <a:r>
              <a:rPr lang="en-US" sz="1500" b="1" dirty="0">
                <a:solidFill>
                  <a:schemeClr val="accent1"/>
                </a:solidFill>
                <a:latin typeface="+mn-lt"/>
              </a:rPr>
              <a:t>start &amp; switch into container, do some operations and check diff</a:t>
            </a:r>
          </a:p>
          <a:p>
            <a:pPr marL="0" indent="0">
              <a:buNone/>
            </a:pPr>
            <a:r>
              <a:rPr lang="en-US" sz="1700" dirty="0" err="1">
                <a:solidFill>
                  <a:schemeClr val="accent5"/>
                </a:solidFill>
              </a:rPr>
              <a:t>raham@ubuntu</a:t>
            </a:r>
            <a:r>
              <a:rPr lang="en-US" sz="1700" dirty="0">
                <a:solidFill>
                  <a:schemeClr val="accent5"/>
                </a:solidFill>
              </a:rPr>
              <a:t>:~$ </a:t>
            </a:r>
            <a:r>
              <a:rPr lang="en-US" sz="1700" dirty="0" err="1">
                <a:solidFill>
                  <a:schemeClr val="accent5"/>
                </a:solidFill>
              </a:rPr>
              <a:t>sudo</a:t>
            </a:r>
            <a:r>
              <a:rPr lang="en-US" sz="1700" dirty="0">
                <a:solidFill>
                  <a:schemeClr val="accent5"/>
                </a:solidFill>
              </a:rPr>
              <a:t> docker start rahamthulla</a:t>
            </a:r>
          </a:p>
          <a:p>
            <a:pPr marL="0" indent="0">
              <a:buNone/>
            </a:pPr>
            <a:r>
              <a:rPr lang="en-US" sz="1700" dirty="0" err="1">
                <a:solidFill>
                  <a:schemeClr val="accent5"/>
                </a:solidFill>
              </a:rPr>
              <a:t>raham@ubuntu</a:t>
            </a:r>
            <a:r>
              <a:rPr lang="en-US" sz="1700" dirty="0">
                <a:solidFill>
                  <a:schemeClr val="accent5"/>
                </a:solidFill>
              </a:rPr>
              <a:t>:~$ </a:t>
            </a:r>
            <a:r>
              <a:rPr lang="en-US" sz="1700" dirty="0" err="1">
                <a:solidFill>
                  <a:schemeClr val="accent5"/>
                </a:solidFill>
              </a:rPr>
              <a:t>sudo</a:t>
            </a:r>
            <a:r>
              <a:rPr lang="en-US" sz="1700" dirty="0">
                <a:solidFill>
                  <a:schemeClr val="accent5"/>
                </a:solidFill>
              </a:rPr>
              <a:t> docker attach rahamthulla</a:t>
            </a:r>
          </a:p>
          <a:p>
            <a:pPr marL="0" indent="0">
              <a:buNone/>
            </a:pPr>
            <a:r>
              <a:rPr lang="en-US" sz="1700" dirty="0">
                <a:solidFill>
                  <a:schemeClr val="accent5"/>
                </a:solidFill>
              </a:rPr>
              <a:t>root@903334b0849c:~# </a:t>
            </a:r>
            <a:r>
              <a:rPr lang="en-US" sz="1700" dirty="0" err="1">
                <a:solidFill>
                  <a:schemeClr val="accent5"/>
                </a:solidFill>
              </a:rPr>
              <a:t>mkdir</a:t>
            </a:r>
            <a:r>
              <a:rPr lang="en-US" sz="1700" dirty="0">
                <a:solidFill>
                  <a:schemeClr val="accent5"/>
                </a:solidFill>
              </a:rPr>
              <a:t> </a:t>
            </a:r>
            <a:r>
              <a:rPr lang="en-US" sz="1700" dirty="0" err="1">
                <a:solidFill>
                  <a:schemeClr val="accent5"/>
                </a:solidFill>
              </a:rPr>
              <a:t>tmp</a:t>
            </a:r>
            <a:r>
              <a:rPr lang="en-US" sz="1700" dirty="0">
                <a:solidFill>
                  <a:schemeClr val="accent5"/>
                </a:solidFill>
              </a:rPr>
              <a:t> &amp;&amp; cd </a:t>
            </a:r>
            <a:r>
              <a:rPr lang="en-US" sz="1700" dirty="0" err="1">
                <a:solidFill>
                  <a:schemeClr val="accent5"/>
                </a:solidFill>
              </a:rPr>
              <a:t>tmp</a:t>
            </a:r>
            <a:r>
              <a:rPr lang="en-US" sz="1700" dirty="0">
                <a:solidFill>
                  <a:schemeClr val="accent5"/>
                </a:solidFill>
              </a:rPr>
              <a:t>/</a:t>
            </a:r>
          </a:p>
          <a:p>
            <a:pPr marL="0" indent="0">
              <a:buNone/>
            </a:pPr>
            <a:r>
              <a:rPr lang="en-US" sz="1700" dirty="0">
                <a:solidFill>
                  <a:schemeClr val="accent5"/>
                </a:solidFill>
              </a:rPr>
              <a:t>root@903334b0849c:~/</a:t>
            </a:r>
            <a:r>
              <a:rPr lang="en-US" sz="1700" dirty="0" err="1">
                <a:solidFill>
                  <a:schemeClr val="accent5"/>
                </a:solidFill>
              </a:rPr>
              <a:t>tmp</a:t>
            </a:r>
            <a:r>
              <a:rPr lang="en-US" sz="1700" dirty="0">
                <a:solidFill>
                  <a:schemeClr val="accent5"/>
                </a:solidFill>
              </a:rPr>
              <a:t># touch sample1 sample2 sample3 &amp;&amp; root@903334b0849c:~/</a:t>
            </a:r>
            <a:r>
              <a:rPr lang="en-US" sz="1700" dirty="0" err="1">
                <a:solidFill>
                  <a:schemeClr val="accent5"/>
                </a:solidFill>
              </a:rPr>
              <a:t>tmp</a:t>
            </a:r>
            <a:r>
              <a:rPr lang="en-US" sz="1700" dirty="0">
                <a:solidFill>
                  <a:schemeClr val="accent5"/>
                </a:solidFill>
              </a:rPr>
              <a:t># exit</a:t>
            </a:r>
            <a:endParaRPr lang="en-IN" sz="1700" dirty="0">
              <a:solidFill>
                <a:schemeClr val="accent5"/>
              </a:solidFill>
            </a:endParaRPr>
          </a:p>
        </p:txBody>
      </p:sp>
    </p:spTree>
    <p:extLst>
      <p:ext uri="{BB962C8B-B14F-4D97-AF65-F5344CB8AC3E}">
        <p14:creationId xmlns:p14="http://schemas.microsoft.com/office/powerpoint/2010/main" val="1027003058"/>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18F791-460C-4621-ADFC-07984A3E2E6D}"/>
              </a:ext>
            </a:extLst>
          </p:cNvPr>
          <p:cNvSpPr>
            <a:spLocks noGrp="1"/>
          </p:cNvSpPr>
          <p:nvPr>
            <p:ph idx="1"/>
          </p:nvPr>
        </p:nvSpPr>
        <p:spPr>
          <a:xfrm>
            <a:off x="152400" y="206188"/>
            <a:ext cx="11779624" cy="6651812"/>
          </a:xfrm>
        </p:spPr>
        <p:txBody>
          <a:bodyPr>
            <a:normAutofit/>
          </a:bodyPr>
          <a:lstStyle/>
          <a:p>
            <a:pPr marL="0" indent="0">
              <a:buNone/>
            </a:pPr>
            <a:r>
              <a:rPr lang="en-IN" sz="1400" dirty="0" err="1"/>
              <a:t>raham@ubuntu</a:t>
            </a:r>
            <a:r>
              <a:rPr lang="en-IN" sz="1400" dirty="0"/>
              <a:t>:~$ </a:t>
            </a:r>
            <a:r>
              <a:rPr lang="en-IN" sz="1600" dirty="0" err="1">
                <a:solidFill>
                  <a:schemeClr val="accent5"/>
                </a:solidFill>
              </a:rPr>
              <a:t>sudo</a:t>
            </a:r>
            <a:r>
              <a:rPr lang="en-IN" sz="1600" dirty="0">
                <a:solidFill>
                  <a:schemeClr val="accent5"/>
                </a:solidFill>
              </a:rPr>
              <a:t> docker diff </a:t>
            </a:r>
            <a:r>
              <a:rPr lang="en-IN" sz="1600" dirty="0" err="1">
                <a:solidFill>
                  <a:schemeClr val="accent5"/>
                </a:solidFill>
              </a:rPr>
              <a:t>rahamthulla</a:t>
            </a:r>
            <a:endParaRPr lang="en-IN" sz="1600" dirty="0">
              <a:solidFill>
                <a:schemeClr val="accent5"/>
              </a:solidFill>
            </a:endParaRPr>
          </a:p>
          <a:p>
            <a:pPr marL="0" indent="0">
              <a:buNone/>
            </a:pPr>
            <a:r>
              <a:rPr lang="en-IN" sz="1400" dirty="0"/>
              <a:t>C /root    C =&gt; Change A=&gt; Add M =&gt; Modify</a:t>
            </a:r>
          </a:p>
          <a:p>
            <a:pPr marL="0" indent="0">
              <a:buNone/>
            </a:pPr>
            <a:r>
              <a:rPr lang="en-IN" sz="1400" dirty="0"/>
              <a:t>A /root/</a:t>
            </a:r>
            <a:r>
              <a:rPr lang="en-IN" sz="1400" dirty="0" err="1"/>
              <a:t>tmp</a:t>
            </a:r>
            <a:endParaRPr lang="en-IN" sz="1400" dirty="0"/>
          </a:p>
          <a:p>
            <a:pPr marL="0" indent="0">
              <a:buNone/>
            </a:pPr>
            <a:r>
              <a:rPr lang="en-IN" sz="1400" dirty="0"/>
              <a:t>A /root/</a:t>
            </a:r>
            <a:r>
              <a:rPr lang="en-IN" sz="1400" dirty="0" err="1"/>
              <a:t>tmp</a:t>
            </a:r>
            <a:r>
              <a:rPr lang="en-IN" sz="1400" dirty="0"/>
              <a:t>/sample1</a:t>
            </a:r>
          </a:p>
          <a:p>
            <a:pPr marL="0" indent="0">
              <a:buNone/>
            </a:pPr>
            <a:r>
              <a:rPr lang="en-IN" sz="1400" dirty="0"/>
              <a:t>A /root/</a:t>
            </a:r>
            <a:r>
              <a:rPr lang="en-IN" sz="1400" dirty="0" err="1"/>
              <a:t>tmp</a:t>
            </a:r>
            <a:r>
              <a:rPr lang="en-IN" sz="1400" dirty="0"/>
              <a:t>/sample2</a:t>
            </a:r>
          </a:p>
          <a:p>
            <a:pPr marL="0" indent="0">
              <a:buNone/>
            </a:pPr>
            <a:r>
              <a:rPr lang="en-IN" sz="1400" dirty="0"/>
              <a:t>A /root/</a:t>
            </a:r>
            <a:r>
              <a:rPr lang="en-IN" sz="1400" dirty="0" err="1"/>
              <a:t>tmp</a:t>
            </a:r>
            <a:r>
              <a:rPr lang="en-IN" sz="1400" dirty="0"/>
              <a:t>/sample3</a:t>
            </a:r>
          </a:p>
          <a:p>
            <a:pPr marL="0" indent="0">
              <a:buNone/>
            </a:pPr>
            <a:r>
              <a:rPr lang="en-IN" sz="1400" dirty="0"/>
              <a:t>A /root/.</a:t>
            </a:r>
            <a:r>
              <a:rPr lang="en-IN" sz="1400" dirty="0" err="1"/>
              <a:t>bash_history</a:t>
            </a:r>
            <a:endParaRPr lang="en-IN" sz="1400" dirty="0"/>
          </a:p>
          <a:p>
            <a:pPr marL="0" indent="0">
              <a:buNone/>
            </a:pPr>
            <a:r>
              <a:rPr lang="en-IN" sz="1400" dirty="0" err="1"/>
              <a:t>raham@ubuntu</a:t>
            </a:r>
            <a:r>
              <a:rPr lang="en-IN" sz="1600" dirty="0">
                <a:solidFill>
                  <a:schemeClr val="accent5"/>
                </a:solidFill>
              </a:rPr>
              <a:t>:~$ </a:t>
            </a:r>
            <a:r>
              <a:rPr lang="en-IN" sz="1600" dirty="0" err="1">
                <a:solidFill>
                  <a:schemeClr val="accent5"/>
                </a:solidFill>
              </a:rPr>
              <a:t>sudo</a:t>
            </a:r>
            <a:r>
              <a:rPr lang="en-IN" sz="1600" dirty="0">
                <a:solidFill>
                  <a:schemeClr val="accent5"/>
                </a:solidFill>
              </a:rPr>
              <a:t> docker commit </a:t>
            </a:r>
            <a:r>
              <a:rPr lang="en-IN" sz="1600" dirty="0" err="1">
                <a:solidFill>
                  <a:schemeClr val="accent5"/>
                </a:solidFill>
              </a:rPr>
              <a:t>rahamthulla</a:t>
            </a:r>
            <a:r>
              <a:rPr lang="en-IN" sz="1600" dirty="0">
                <a:solidFill>
                  <a:schemeClr val="accent5"/>
                </a:solidFill>
              </a:rPr>
              <a:t> </a:t>
            </a:r>
            <a:r>
              <a:rPr lang="en-IN" sz="1600" dirty="0" err="1">
                <a:solidFill>
                  <a:schemeClr val="accent5"/>
                </a:solidFill>
              </a:rPr>
              <a:t>updateimage</a:t>
            </a:r>
            <a:endParaRPr lang="en-IN" sz="1600" dirty="0">
              <a:solidFill>
                <a:schemeClr val="accent5"/>
              </a:solidFill>
            </a:endParaRPr>
          </a:p>
          <a:p>
            <a:pPr marL="0" indent="0">
              <a:buNone/>
            </a:pPr>
            <a:r>
              <a:rPr lang="en-IN" sz="1400" dirty="0"/>
              <a:t>sha256:2b15d50bf067ee07e8802145d23bcd2bbd2ee695bb201b053f403092135fdc83</a:t>
            </a:r>
          </a:p>
          <a:p>
            <a:pPr marL="0" indent="0">
              <a:buNone/>
            </a:pPr>
            <a:r>
              <a:rPr lang="en-IN" sz="1400" dirty="0" err="1"/>
              <a:t>raham@ubuntu</a:t>
            </a:r>
            <a:r>
              <a:rPr lang="en-IN" sz="1600" dirty="0">
                <a:solidFill>
                  <a:schemeClr val="accent5"/>
                </a:solidFill>
              </a:rPr>
              <a:t>:~$ </a:t>
            </a:r>
            <a:r>
              <a:rPr lang="en-IN" sz="1600" dirty="0" err="1">
                <a:solidFill>
                  <a:schemeClr val="accent5"/>
                </a:solidFill>
              </a:rPr>
              <a:t>sudo</a:t>
            </a:r>
            <a:r>
              <a:rPr lang="en-IN" sz="1600" dirty="0">
                <a:solidFill>
                  <a:schemeClr val="accent5"/>
                </a:solidFill>
              </a:rPr>
              <a:t> docker images</a:t>
            </a:r>
          </a:p>
          <a:p>
            <a:pPr marL="0" indent="0">
              <a:buNone/>
            </a:pPr>
            <a:r>
              <a:rPr lang="en-IN" sz="1400" dirty="0"/>
              <a:t>REPOSITORY        TAG       IMAGE ID       CREATED          SIZE</a:t>
            </a:r>
          </a:p>
          <a:p>
            <a:pPr marL="0" indent="0">
              <a:buNone/>
            </a:pPr>
            <a:r>
              <a:rPr lang="en-IN" sz="1400" dirty="0" err="1"/>
              <a:t>updateimage</a:t>
            </a:r>
            <a:r>
              <a:rPr lang="en-IN" sz="1400" dirty="0"/>
              <a:t>       latest    2b15d50bf067   36 seconds ago   72.8MB</a:t>
            </a:r>
          </a:p>
          <a:p>
            <a:pPr marL="0" indent="0">
              <a:buNone/>
            </a:pPr>
            <a:r>
              <a:rPr lang="en-IN" sz="1400" dirty="0"/>
              <a:t>ubuntu            latest    2b4cba85892a   2 days ago       72.8MB</a:t>
            </a:r>
          </a:p>
          <a:p>
            <a:pPr marL="0" indent="0">
              <a:buNone/>
            </a:pPr>
            <a:r>
              <a:rPr lang="en-IN" sz="1400" dirty="0" err="1"/>
              <a:t>jenkins</a:t>
            </a:r>
            <a:r>
              <a:rPr lang="en-IN" sz="1400" dirty="0"/>
              <a:t>/</a:t>
            </a:r>
            <a:r>
              <a:rPr lang="en-IN" sz="1400" dirty="0" err="1"/>
              <a:t>jenkins</a:t>
            </a:r>
            <a:r>
              <a:rPr lang="en-IN" sz="1400" dirty="0"/>
              <a:t>   latest    8abb1f037d12   5 days ago       463MB</a:t>
            </a:r>
          </a:p>
          <a:p>
            <a:pPr marL="0" indent="0">
              <a:buNone/>
            </a:pPr>
            <a:r>
              <a:rPr lang="en-IN" sz="1400" dirty="0"/>
              <a:t>centos            latest    5d0da3dc9764   5 months ago     231MB</a:t>
            </a:r>
          </a:p>
          <a:p>
            <a:pPr marL="0" indent="0">
              <a:buNone/>
            </a:pPr>
            <a:r>
              <a:rPr lang="en-IN" sz="1400" dirty="0" err="1"/>
              <a:t>Suhana</a:t>
            </a:r>
            <a:r>
              <a:rPr lang="en-IN" sz="1400" dirty="0"/>
              <a:t> container will create from </a:t>
            </a:r>
            <a:r>
              <a:rPr lang="en-IN" sz="1400" dirty="0" err="1"/>
              <a:t>rahamthulla</a:t>
            </a:r>
            <a:r>
              <a:rPr lang="en-IN" sz="1400" dirty="0"/>
              <a:t> container</a:t>
            </a:r>
          </a:p>
          <a:p>
            <a:pPr marL="0" indent="0">
              <a:buNone/>
            </a:pPr>
            <a:r>
              <a:rPr lang="en-IN" sz="1400" dirty="0" err="1"/>
              <a:t>raham@ubuntu</a:t>
            </a:r>
            <a:r>
              <a:rPr lang="en-IN" sz="1600" dirty="0">
                <a:solidFill>
                  <a:schemeClr val="accent5"/>
                </a:solidFill>
              </a:rPr>
              <a:t>:~$ </a:t>
            </a:r>
            <a:r>
              <a:rPr lang="en-IN" sz="1600" dirty="0" err="1">
                <a:solidFill>
                  <a:schemeClr val="accent5"/>
                </a:solidFill>
              </a:rPr>
              <a:t>sudo</a:t>
            </a:r>
            <a:r>
              <a:rPr lang="en-IN" sz="1600" dirty="0">
                <a:solidFill>
                  <a:schemeClr val="accent5"/>
                </a:solidFill>
              </a:rPr>
              <a:t> docker run -it --name </a:t>
            </a:r>
            <a:r>
              <a:rPr lang="en-IN" sz="1600" dirty="0" err="1">
                <a:solidFill>
                  <a:schemeClr val="accent5"/>
                </a:solidFill>
              </a:rPr>
              <a:t>suhana</a:t>
            </a:r>
            <a:r>
              <a:rPr lang="en-IN" sz="1600" dirty="0">
                <a:solidFill>
                  <a:schemeClr val="accent5"/>
                </a:solidFill>
              </a:rPr>
              <a:t> </a:t>
            </a:r>
            <a:r>
              <a:rPr lang="en-IN" sz="1600" dirty="0" err="1">
                <a:solidFill>
                  <a:schemeClr val="accent5"/>
                </a:solidFill>
              </a:rPr>
              <a:t>updateimage</a:t>
            </a:r>
            <a:r>
              <a:rPr lang="en-IN" sz="1600" dirty="0">
                <a:solidFill>
                  <a:schemeClr val="accent5"/>
                </a:solidFill>
              </a:rPr>
              <a:t> /bin/bash</a:t>
            </a:r>
          </a:p>
          <a:p>
            <a:pPr marL="0" indent="0">
              <a:buNone/>
            </a:pPr>
            <a:r>
              <a:rPr lang="en-IN" sz="1400" dirty="0"/>
              <a:t>check =&gt; </a:t>
            </a:r>
            <a:r>
              <a:rPr lang="en-IN" sz="1600" dirty="0">
                <a:solidFill>
                  <a:schemeClr val="accent5"/>
                </a:solidFill>
              </a:rPr>
              <a:t>cd </a:t>
            </a:r>
            <a:r>
              <a:rPr lang="en-IN" sz="1600" dirty="0" err="1">
                <a:solidFill>
                  <a:schemeClr val="accent5"/>
                </a:solidFill>
              </a:rPr>
              <a:t>tmp</a:t>
            </a:r>
            <a:r>
              <a:rPr lang="en-IN" sz="1600" dirty="0">
                <a:solidFill>
                  <a:schemeClr val="accent5"/>
                </a:solidFill>
              </a:rPr>
              <a:t> &amp;&amp; ls</a:t>
            </a:r>
          </a:p>
          <a:p>
            <a:pPr marL="0" indent="0">
              <a:buNone/>
            </a:pPr>
            <a:r>
              <a:rPr lang="en-IN" sz="1400" dirty="0" err="1"/>
              <a:t>Dockerfile</a:t>
            </a:r>
            <a:r>
              <a:rPr lang="en-IN" sz="1400" dirty="0"/>
              <a:t> creation =&gt; In </a:t>
            </a:r>
            <a:r>
              <a:rPr lang="en-IN" sz="1400" dirty="0" err="1"/>
              <a:t>Dockerfile</a:t>
            </a:r>
            <a:r>
              <a:rPr lang="en-IN" sz="1400" dirty="0"/>
              <a:t> D is capital there is no other file names except </a:t>
            </a:r>
            <a:r>
              <a:rPr lang="en-IN" sz="1400" dirty="0" err="1"/>
              <a:t>Dockerfile</a:t>
            </a:r>
            <a:endParaRPr lang="en-IN" sz="1400" dirty="0"/>
          </a:p>
        </p:txBody>
      </p:sp>
    </p:spTree>
    <p:extLst>
      <p:ext uri="{BB962C8B-B14F-4D97-AF65-F5344CB8AC3E}">
        <p14:creationId xmlns:p14="http://schemas.microsoft.com/office/powerpoint/2010/main" val="2510717631"/>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18F791-460C-4621-ADFC-07984A3E2E6D}"/>
              </a:ext>
            </a:extLst>
          </p:cNvPr>
          <p:cNvSpPr>
            <a:spLocks noGrp="1"/>
          </p:cNvSpPr>
          <p:nvPr>
            <p:ph idx="1"/>
          </p:nvPr>
        </p:nvSpPr>
        <p:spPr>
          <a:xfrm>
            <a:off x="152400" y="206188"/>
            <a:ext cx="11779624" cy="6651812"/>
          </a:xfrm>
        </p:spPr>
        <p:txBody>
          <a:bodyPr>
            <a:normAutofit fontScale="70000" lnSpcReduction="20000"/>
          </a:bodyPr>
          <a:lstStyle/>
          <a:p>
            <a:pPr marL="0" indent="0">
              <a:buNone/>
            </a:pPr>
            <a:r>
              <a:rPr lang="en-IN" sz="2300" dirty="0">
                <a:solidFill>
                  <a:schemeClr val="accent5"/>
                </a:solidFill>
              </a:rPr>
              <a:t>$ vi </a:t>
            </a:r>
            <a:r>
              <a:rPr lang="en-IN" sz="2300" dirty="0" err="1">
                <a:solidFill>
                  <a:schemeClr val="accent5"/>
                </a:solidFill>
              </a:rPr>
              <a:t>Dockerfile</a:t>
            </a:r>
            <a:endParaRPr lang="en-IN" sz="2300" dirty="0">
              <a:solidFill>
                <a:schemeClr val="accent5"/>
              </a:solidFill>
            </a:endParaRPr>
          </a:p>
          <a:p>
            <a:pPr marL="0" indent="0">
              <a:buNone/>
            </a:pPr>
            <a:r>
              <a:rPr lang="en-IN" dirty="0"/>
              <a:t>FROM: ubuntu</a:t>
            </a:r>
          </a:p>
          <a:p>
            <a:pPr marL="0" indent="0">
              <a:buNone/>
            </a:pPr>
            <a:r>
              <a:rPr lang="en-IN" dirty="0"/>
              <a:t>RUN echo "</a:t>
            </a:r>
            <a:r>
              <a:rPr lang="en-IN" dirty="0" err="1"/>
              <a:t>Bismilla</a:t>
            </a:r>
            <a:r>
              <a:rPr lang="en-IN" dirty="0"/>
              <a:t> </a:t>
            </a:r>
            <a:r>
              <a:rPr lang="en-IN" dirty="0" err="1"/>
              <a:t>Plzstart</a:t>
            </a:r>
            <a:r>
              <a:rPr lang="en-IN" dirty="0"/>
              <a:t>........" &gt; /</a:t>
            </a:r>
            <a:r>
              <a:rPr lang="en-IN" dirty="0" err="1"/>
              <a:t>tmp</a:t>
            </a:r>
            <a:r>
              <a:rPr lang="en-IN" dirty="0"/>
              <a:t>/test.txt</a:t>
            </a:r>
          </a:p>
          <a:p>
            <a:pPr marL="0" indent="0">
              <a:buNone/>
            </a:pPr>
            <a:r>
              <a:rPr lang="en-IN" sz="2300" dirty="0">
                <a:solidFill>
                  <a:schemeClr val="accent5"/>
                </a:solidFill>
              </a:rPr>
              <a:t>$ </a:t>
            </a:r>
            <a:r>
              <a:rPr lang="en-IN" sz="2300" dirty="0" err="1">
                <a:solidFill>
                  <a:schemeClr val="accent5"/>
                </a:solidFill>
              </a:rPr>
              <a:t>sudo</a:t>
            </a:r>
            <a:r>
              <a:rPr lang="en-IN" sz="2300" dirty="0">
                <a:solidFill>
                  <a:schemeClr val="accent5"/>
                </a:solidFill>
              </a:rPr>
              <a:t> docker build -t test .</a:t>
            </a:r>
          </a:p>
          <a:p>
            <a:pPr marL="0" indent="0">
              <a:buNone/>
            </a:pPr>
            <a:r>
              <a:rPr lang="en-IN" dirty="0"/>
              <a:t>Sending build context to Docker daemon  2.048kB</a:t>
            </a:r>
          </a:p>
          <a:p>
            <a:pPr marL="0" indent="0">
              <a:buNone/>
            </a:pPr>
            <a:r>
              <a:rPr lang="en-IN" dirty="0"/>
              <a:t>Step 1/2 : FROM ubuntu</a:t>
            </a:r>
          </a:p>
          <a:p>
            <a:pPr marL="0" indent="0">
              <a:buNone/>
            </a:pPr>
            <a:r>
              <a:rPr lang="en-IN" dirty="0"/>
              <a:t> ---&gt; 2b4cba85892a</a:t>
            </a:r>
          </a:p>
          <a:p>
            <a:pPr marL="0" indent="0">
              <a:buNone/>
            </a:pPr>
            <a:r>
              <a:rPr lang="en-IN" dirty="0"/>
              <a:t>Step 2/2 : RUN echo "Hello </a:t>
            </a:r>
            <a:r>
              <a:rPr lang="en-IN" dirty="0" err="1"/>
              <a:t>Raham</a:t>
            </a:r>
            <a:r>
              <a:rPr lang="en-IN" dirty="0"/>
              <a:t>" &gt; /</a:t>
            </a:r>
            <a:r>
              <a:rPr lang="en-IN" dirty="0" err="1"/>
              <a:t>tmp</a:t>
            </a:r>
            <a:r>
              <a:rPr lang="en-IN" dirty="0"/>
              <a:t>/test.txt</a:t>
            </a:r>
          </a:p>
          <a:p>
            <a:pPr marL="0" indent="0">
              <a:buNone/>
            </a:pPr>
            <a:r>
              <a:rPr lang="en-IN" dirty="0"/>
              <a:t> ---&gt; Running in 3f133e0c0b76</a:t>
            </a:r>
          </a:p>
          <a:p>
            <a:pPr marL="0" indent="0">
              <a:buNone/>
            </a:pPr>
            <a:r>
              <a:rPr lang="en-IN" dirty="0"/>
              <a:t>Removing intermediate container 3f133e0c0b76</a:t>
            </a:r>
          </a:p>
          <a:p>
            <a:pPr marL="0" indent="0">
              <a:buNone/>
            </a:pPr>
            <a:r>
              <a:rPr lang="en-IN" dirty="0"/>
              <a:t> ---&gt; 12908d025035</a:t>
            </a:r>
          </a:p>
          <a:p>
            <a:pPr marL="0" indent="0">
              <a:buNone/>
            </a:pPr>
            <a:r>
              <a:rPr lang="en-IN" dirty="0"/>
              <a:t>Successfully built 12908d025035</a:t>
            </a:r>
          </a:p>
          <a:p>
            <a:pPr marL="0" indent="0">
              <a:buNone/>
            </a:pPr>
            <a:r>
              <a:rPr lang="en-IN" dirty="0"/>
              <a:t>Successfully tagged </a:t>
            </a:r>
            <a:r>
              <a:rPr lang="en-IN" dirty="0" err="1"/>
              <a:t>test:latest</a:t>
            </a:r>
            <a:endParaRPr lang="en-IN" dirty="0"/>
          </a:p>
          <a:p>
            <a:pPr marL="0" indent="0">
              <a:buNone/>
            </a:pPr>
            <a:r>
              <a:rPr lang="en-IN" sz="2300" dirty="0">
                <a:solidFill>
                  <a:schemeClr val="accent5"/>
                </a:solidFill>
              </a:rPr>
              <a:t>$ </a:t>
            </a:r>
            <a:r>
              <a:rPr lang="en-IN" sz="2300" dirty="0" err="1">
                <a:solidFill>
                  <a:schemeClr val="accent5"/>
                </a:solidFill>
              </a:rPr>
              <a:t>sudo</a:t>
            </a:r>
            <a:r>
              <a:rPr lang="en-IN" sz="2300" dirty="0">
                <a:solidFill>
                  <a:schemeClr val="accent5"/>
                </a:solidFill>
              </a:rPr>
              <a:t> docker images</a:t>
            </a:r>
          </a:p>
          <a:p>
            <a:pPr marL="0" indent="0">
              <a:buNone/>
            </a:pPr>
            <a:r>
              <a:rPr lang="en-IN" dirty="0"/>
              <a:t>REPOSITORY        TAG       IMAGE ID       CREATED              SIZE</a:t>
            </a:r>
          </a:p>
          <a:p>
            <a:pPr marL="0" indent="0">
              <a:buNone/>
            </a:pPr>
            <a:r>
              <a:rPr lang="en-IN" dirty="0"/>
              <a:t>test              latest    12908d025035   About a minute ago   72.8MB</a:t>
            </a:r>
          </a:p>
          <a:p>
            <a:pPr marL="0" indent="0">
              <a:buNone/>
            </a:pPr>
            <a:r>
              <a:rPr lang="en-IN" sz="2300" dirty="0">
                <a:solidFill>
                  <a:schemeClr val="accent5"/>
                </a:solidFill>
              </a:rPr>
              <a:t>$ </a:t>
            </a:r>
            <a:r>
              <a:rPr lang="en-IN" sz="2300" dirty="0" err="1">
                <a:solidFill>
                  <a:schemeClr val="accent5"/>
                </a:solidFill>
              </a:rPr>
              <a:t>sudo</a:t>
            </a:r>
            <a:r>
              <a:rPr lang="en-IN" sz="2300" dirty="0">
                <a:solidFill>
                  <a:schemeClr val="accent5"/>
                </a:solidFill>
              </a:rPr>
              <a:t> docker run -it --name </a:t>
            </a:r>
            <a:r>
              <a:rPr lang="en-IN" sz="2300" dirty="0" err="1">
                <a:solidFill>
                  <a:schemeClr val="accent5"/>
                </a:solidFill>
              </a:rPr>
              <a:t>raham</a:t>
            </a:r>
            <a:r>
              <a:rPr lang="en-IN" sz="2300" dirty="0">
                <a:solidFill>
                  <a:schemeClr val="accent5"/>
                </a:solidFill>
              </a:rPr>
              <a:t> test /bin/bash</a:t>
            </a:r>
          </a:p>
          <a:p>
            <a:pPr marL="0" indent="0">
              <a:buNone/>
            </a:pPr>
            <a:r>
              <a:rPr lang="en-IN" dirty="0"/>
              <a:t>root@aabc0ccfa7fd:/# cd </a:t>
            </a:r>
            <a:r>
              <a:rPr lang="en-IN" dirty="0" err="1"/>
              <a:t>tmp</a:t>
            </a:r>
            <a:r>
              <a:rPr lang="en-IN" dirty="0"/>
              <a:t>/</a:t>
            </a:r>
          </a:p>
          <a:p>
            <a:pPr marL="0" indent="0">
              <a:buNone/>
            </a:pPr>
            <a:r>
              <a:rPr lang="en-IN" dirty="0"/>
              <a:t>root@aabc0ccfa7fd:/</a:t>
            </a:r>
            <a:r>
              <a:rPr lang="en-IN" dirty="0" err="1"/>
              <a:t>tmp</a:t>
            </a:r>
            <a:r>
              <a:rPr lang="en-IN" dirty="0"/>
              <a:t># ls</a:t>
            </a:r>
          </a:p>
          <a:p>
            <a:pPr marL="0" indent="0">
              <a:buNone/>
            </a:pPr>
            <a:r>
              <a:rPr lang="en-IN" dirty="0"/>
              <a:t>test.txt</a:t>
            </a:r>
          </a:p>
          <a:p>
            <a:pPr marL="0" indent="0">
              <a:buNone/>
            </a:pPr>
            <a:r>
              <a:rPr lang="en-IN" dirty="0"/>
              <a:t>root@aabc0ccfa7fd:/</a:t>
            </a:r>
            <a:r>
              <a:rPr lang="en-IN" dirty="0" err="1"/>
              <a:t>tmp</a:t>
            </a:r>
            <a:r>
              <a:rPr lang="en-IN" sz="2300" dirty="0">
                <a:solidFill>
                  <a:schemeClr val="accent5"/>
                </a:solidFill>
              </a:rPr>
              <a:t># cat test.txt</a:t>
            </a:r>
          </a:p>
          <a:p>
            <a:pPr marL="0" indent="0">
              <a:buNone/>
            </a:pPr>
            <a:r>
              <a:rPr lang="en-IN" dirty="0"/>
              <a:t>Hello </a:t>
            </a:r>
            <a:r>
              <a:rPr lang="en-IN" dirty="0" err="1"/>
              <a:t>Raham</a:t>
            </a:r>
            <a:endParaRPr lang="en-IN" dirty="0"/>
          </a:p>
        </p:txBody>
      </p:sp>
    </p:spTree>
    <p:extLst>
      <p:ext uri="{BB962C8B-B14F-4D97-AF65-F5344CB8AC3E}">
        <p14:creationId xmlns:p14="http://schemas.microsoft.com/office/powerpoint/2010/main" val="3298825776"/>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18F791-460C-4621-ADFC-07984A3E2E6D}"/>
              </a:ext>
            </a:extLst>
          </p:cNvPr>
          <p:cNvSpPr>
            <a:spLocks noGrp="1"/>
          </p:cNvSpPr>
          <p:nvPr>
            <p:ph idx="1"/>
          </p:nvPr>
        </p:nvSpPr>
        <p:spPr>
          <a:xfrm>
            <a:off x="152400" y="206188"/>
            <a:ext cx="11779624" cy="6651812"/>
          </a:xfrm>
        </p:spPr>
        <p:txBody>
          <a:bodyPr>
            <a:normAutofit fontScale="70000" lnSpcReduction="20000"/>
          </a:bodyPr>
          <a:lstStyle/>
          <a:p>
            <a:pPr marL="0" indent="0">
              <a:buNone/>
            </a:pPr>
            <a:r>
              <a:rPr lang="en-IN" sz="2300" dirty="0">
                <a:solidFill>
                  <a:schemeClr val="accent5"/>
                </a:solidFill>
              </a:rPr>
              <a:t>$ vi </a:t>
            </a:r>
            <a:r>
              <a:rPr lang="en-IN" sz="2300" dirty="0" err="1">
                <a:solidFill>
                  <a:schemeClr val="accent5"/>
                </a:solidFill>
              </a:rPr>
              <a:t>Dockerfile</a:t>
            </a:r>
            <a:endParaRPr lang="en-IN" sz="2300" dirty="0">
              <a:solidFill>
                <a:schemeClr val="accent5"/>
              </a:solidFill>
            </a:endParaRPr>
          </a:p>
          <a:p>
            <a:pPr marL="0" indent="0">
              <a:buNone/>
            </a:pPr>
            <a:r>
              <a:rPr lang="en-IN" dirty="0"/>
              <a:t>FROM ubuntu</a:t>
            </a:r>
          </a:p>
          <a:p>
            <a:pPr marL="0" indent="0">
              <a:buNone/>
            </a:pPr>
            <a:r>
              <a:rPr lang="en-IN" dirty="0"/>
              <a:t>WORKDIR /</a:t>
            </a:r>
            <a:r>
              <a:rPr lang="en-IN" dirty="0" err="1"/>
              <a:t>tmp</a:t>
            </a:r>
            <a:endParaRPr lang="en-IN" dirty="0"/>
          </a:p>
          <a:p>
            <a:pPr marL="0" indent="0">
              <a:buNone/>
            </a:pPr>
            <a:r>
              <a:rPr lang="en-IN" dirty="0"/>
              <a:t>RUN echo "Like my </a:t>
            </a:r>
            <a:r>
              <a:rPr lang="en-IN" dirty="0" err="1"/>
              <a:t>CHannel</a:t>
            </a:r>
            <a:r>
              <a:rPr lang="en-IN" dirty="0"/>
              <a:t>......" &gt; /</a:t>
            </a:r>
            <a:r>
              <a:rPr lang="en-IN" dirty="0" err="1"/>
              <a:t>tmp</a:t>
            </a:r>
            <a:r>
              <a:rPr lang="en-IN" dirty="0"/>
              <a:t>/</a:t>
            </a:r>
            <a:r>
              <a:rPr lang="en-IN" dirty="0" err="1"/>
              <a:t>testfile</a:t>
            </a:r>
            <a:endParaRPr lang="en-IN" dirty="0"/>
          </a:p>
          <a:p>
            <a:pPr marL="0" indent="0">
              <a:buNone/>
            </a:pPr>
            <a:r>
              <a:rPr lang="en-IN" dirty="0"/>
              <a:t>ENV </a:t>
            </a:r>
            <a:r>
              <a:rPr lang="en-IN" dirty="0" err="1"/>
              <a:t>myname</a:t>
            </a:r>
            <a:r>
              <a:rPr lang="en-IN" dirty="0"/>
              <a:t> </a:t>
            </a:r>
            <a:r>
              <a:rPr lang="en-IN" dirty="0" err="1"/>
              <a:t>rahamthulla</a:t>
            </a:r>
            <a:endParaRPr lang="en-IN" dirty="0"/>
          </a:p>
          <a:p>
            <a:pPr marL="0" indent="0">
              <a:buNone/>
            </a:pPr>
            <a:r>
              <a:rPr lang="en-IN" dirty="0"/>
              <a:t>COPY testfile1 /</a:t>
            </a:r>
            <a:r>
              <a:rPr lang="en-IN" dirty="0" err="1"/>
              <a:t>tmp</a:t>
            </a:r>
            <a:endParaRPr lang="en-IN" dirty="0"/>
          </a:p>
          <a:p>
            <a:pPr marL="0" indent="0">
              <a:buNone/>
            </a:pPr>
            <a:r>
              <a:rPr lang="en-IN" dirty="0"/>
              <a:t>ADD test.tar.gz /</a:t>
            </a:r>
            <a:r>
              <a:rPr lang="en-IN" dirty="0" err="1"/>
              <a:t>tmp</a:t>
            </a:r>
            <a:endParaRPr lang="en-IN" dirty="0"/>
          </a:p>
          <a:p>
            <a:pPr marL="0" indent="0">
              <a:buNone/>
            </a:pPr>
            <a:endParaRPr lang="en-IN" dirty="0"/>
          </a:p>
          <a:p>
            <a:pPr marL="0" indent="0">
              <a:lnSpc>
                <a:spcPct val="110000"/>
              </a:lnSpc>
              <a:buNone/>
            </a:pPr>
            <a:r>
              <a:rPr lang="en-IN" b="1" dirty="0">
                <a:solidFill>
                  <a:schemeClr val="accent1"/>
                </a:solidFill>
                <a:latin typeface="+mn-lt"/>
              </a:rPr>
              <a:t>Local/EC2 PC changes</a:t>
            </a:r>
          </a:p>
          <a:p>
            <a:pPr marL="0" indent="0">
              <a:buNone/>
            </a:pPr>
            <a:r>
              <a:rPr lang="en-IN" dirty="0"/>
              <a:t>$ touch testfile1 test</a:t>
            </a:r>
          </a:p>
          <a:p>
            <a:pPr marL="0" indent="0">
              <a:buNone/>
            </a:pPr>
            <a:r>
              <a:rPr lang="en-IN" dirty="0"/>
              <a:t>$ ls</a:t>
            </a:r>
          </a:p>
          <a:p>
            <a:pPr marL="0" indent="0">
              <a:buNone/>
            </a:pPr>
            <a:r>
              <a:rPr lang="en-IN" dirty="0" err="1"/>
              <a:t>Dockerfile</a:t>
            </a:r>
            <a:r>
              <a:rPr lang="en-IN" dirty="0"/>
              <a:t>  test  testfile1</a:t>
            </a:r>
          </a:p>
          <a:p>
            <a:pPr marL="0" indent="0">
              <a:buNone/>
            </a:pPr>
            <a:r>
              <a:rPr lang="en-IN" dirty="0"/>
              <a:t>$ tar -</a:t>
            </a:r>
            <a:r>
              <a:rPr lang="en-IN" dirty="0" err="1"/>
              <a:t>cvf</a:t>
            </a:r>
            <a:r>
              <a:rPr lang="en-IN" dirty="0"/>
              <a:t> test.tar test</a:t>
            </a:r>
          </a:p>
          <a:p>
            <a:pPr marL="0" indent="0">
              <a:buNone/>
            </a:pPr>
            <a:r>
              <a:rPr lang="en-IN" dirty="0"/>
              <a:t>test</a:t>
            </a:r>
          </a:p>
          <a:p>
            <a:pPr marL="0" indent="0">
              <a:buNone/>
            </a:pPr>
            <a:r>
              <a:rPr lang="en-IN" dirty="0"/>
              <a:t>$ ls</a:t>
            </a:r>
          </a:p>
          <a:p>
            <a:pPr marL="0" indent="0">
              <a:buNone/>
            </a:pPr>
            <a:r>
              <a:rPr lang="en-IN" dirty="0" err="1"/>
              <a:t>Dockerfile</a:t>
            </a:r>
            <a:r>
              <a:rPr lang="en-IN" dirty="0"/>
              <a:t>  test  testfile1  test.tar</a:t>
            </a:r>
          </a:p>
          <a:p>
            <a:pPr marL="0" indent="0">
              <a:buNone/>
            </a:pPr>
            <a:r>
              <a:rPr lang="en-IN" dirty="0"/>
              <a:t>$ </a:t>
            </a:r>
            <a:r>
              <a:rPr lang="en-IN" dirty="0" err="1"/>
              <a:t>gzip</a:t>
            </a:r>
            <a:r>
              <a:rPr lang="en-IN" dirty="0"/>
              <a:t> test.tar</a:t>
            </a:r>
          </a:p>
          <a:p>
            <a:pPr marL="0" indent="0">
              <a:buNone/>
            </a:pPr>
            <a:r>
              <a:rPr lang="en-IN" dirty="0"/>
              <a:t>$ rm test</a:t>
            </a:r>
          </a:p>
          <a:p>
            <a:pPr marL="0" indent="0">
              <a:buNone/>
            </a:pPr>
            <a:r>
              <a:rPr lang="en-IN" dirty="0"/>
              <a:t>$ ls</a:t>
            </a:r>
          </a:p>
          <a:p>
            <a:pPr marL="0" indent="0">
              <a:buNone/>
            </a:pPr>
            <a:r>
              <a:rPr lang="en-IN" dirty="0" err="1"/>
              <a:t>Dockerfile</a:t>
            </a:r>
            <a:r>
              <a:rPr lang="en-IN" dirty="0"/>
              <a:t>  test  testfile1  test.tar.gz</a:t>
            </a:r>
          </a:p>
          <a:p>
            <a:pPr marL="0" indent="0">
              <a:buNone/>
            </a:pPr>
            <a:r>
              <a:rPr lang="en-IN" dirty="0"/>
              <a:t>$ ls</a:t>
            </a:r>
          </a:p>
          <a:p>
            <a:pPr marL="0" indent="0">
              <a:buNone/>
            </a:pPr>
            <a:r>
              <a:rPr lang="en-IN" dirty="0" err="1"/>
              <a:t>Dockerfile</a:t>
            </a:r>
            <a:r>
              <a:rPr lang="en-IN" dirty="0"/>
              <a:t>  testfile1  test.tar.gz</a:t>
            </a:r>
          </a:p>
        </p:txBody>
      </p:sp>
    </p:spTree>
    <p:extLst>
      <p:ext uri="{BB962C8B-B14F-4D97-AF65-F5344CB8AC3E}">
        <p14:creationId xmlns:p14="http://schemas.microsoft.com/office/powerpoint/2010/main" val="2262774127"/>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18F791-460C-4621-ADFC-07984A3E2E6D}"/>
              </a:ext>
            </a:extLst>
          </p:cNvPr>
          <p:cNvSpPr>
            <a:spLocks noGrp="1"/>
          </p:cNvSpPr>
          <p:nvPr>
            <p:ph idx="1"/>
          </p:nvPr>
        </p:nvSpPr>
        <p:spPr>
          <a:xfrm>
            <a:off x="152400" y="206188"/>
            <a:ext cx="11779624" cy="6651812"/>
          </a:xfrm>
        </p:spPr>
        <p:txBody>
          <a:bodyPr>
            <a:noAutofit/>
          </a:bodyPr>
          <a:lstStyle/>
          <a:p>
            <a:pPr marL="0" indent="0">
              <a:lnSpc>
                <a:spcPct val="80000"/>
              </a:lnSpc>
              <a:buNone/>
            </a:pPr>
            <a:r>
              <a:rPr lang="en-IN" sz="1600" dirty="0">
                <a:solidFill>
                  <a:schemeClr val="accent5"/>
                </a:solidFill>
              </a:rPr>
              <a:t>$ </a:t>
            </a:r>
            <a:r>
              <a:rPr lang="en-IN" sz="1600" dirty="0" err="1">
                <a:solidFill>
                  <a:schemeClr val="accent5"/>
                </a:solidFill>
              </a:rPr>
              <a:t>sudo</a:t>
            </a:r>
            <a:r>
              <a:rPr lang="en-IN" sz="1600" dirty="0">
                <a:solidFill>
                  <a:schemeClr val="accent5"/>
                </a:solidFill>
              </a:rPr>
              <a:t> docker build -t </a:t>
            </a:r>
            <a:r>
              <a:rPr lang="en-IN" sz="1600" dirty="0" err="1">
                <a:solidFill>
                  <a:schemeClr val="accent5"/>
                </a:solidFill>
              </a:rPr>
              <a:t>newimage</a:t>
            </a:r>
            <a:r>
              <a:rPr lang="en-IN" sz="1600" dirty="0">
                <a:solidFill>
                  <a:schemeClr val="accent5"/>
                </a:solidFill>
              </a:rPr>
              <a:t> .</a:t>
            </a:r>
          </a:p>
          <a:p>
            <a:pPr marL="0" indent="0">
              <a:buNone/>
            </a:pPr>
            <a:r>
              <a:rPr lang="en-IN" sz="1100" dirty="0"/>
              <a:t>Sending build context to Docker daemon  3.584kB</a:t>
            </a:r>
          </a:p>
          <a:p>
            <a:pPr marL="0" indent="0">
              <a:buNone/>
            </a:pPr>
            <a:r>
              <a:rPr lang="en-IN" sz="1100" dirty="0"/>
              <a:t>Step 1/6 : FROM ubuntu</a:t>
            </a:r>
          </a:p>
          <a:p>
            <a:pPr marL="0" indent="0">
              <a:buNone/>
            </a:pPr>
            <a:r>
              <a:rPr lang="en-IN" sz="1100" dirty="0"/>
              <a:t> ---&gt; 2b4cba85892a</a:t>
            </a:r>
          </a:p>
          <a:p>
            <a:pPr marL="0" indent="0">
              <a:buNone/>
            </a:pPr>
            <a:r>
              <a:rPr lang="en-IN" sz="1100" dirty="0"/>
              <a:t>Step 2/6 : WORKDIR /</a:t>
            </a:r>
            <a:r>
              <a:rPr lang="en-IN" sz="1100" dirty="0" err="1"/>
              <a:t>tmp</a:t>
            </a:r>
            <a:endParaRPr lang="en-IN" sz="1100" dirty="0"/>
          </a:p>
          <a:p>
            <a:pPr marL="0" indent="0">
              <a:buNone/>
            </a:pPr>
            <a:r>
              <a:rPr lang="en-IN" sz="1100" dirty="0"/>
              <a:t> ---&gt; Running in 2be4319ca219</a:t>
            </a:r>
          </a:p>
          <a:p>
            <a:pPr marL="0" indent="0">
              <a:buNone/>
            </a:pPr>
            <a:r>
              <a:rPr lang="en-IN" sz="1100" dirty="0"/>
              <a:t>Removing intermediate container 2be4319ca219</a:t>
            </a:r>
          </a:p>
          <a:p>
            <a:pPr marL="0" indent="0">
              <a:buNone/>
            </a:pPr>
            <a:r>
              <a:rPr lang="en-IN" sz="1100" dirty="0"/>
              <a:t> ---&gt; 97822414c009</a:t>
            </a:r>
          </a:p>
          <a:p>
            <a:pPr marL="0" indent="0">
              <a:buNone/>
            </a:pPr>
            <a:r>
              <a:rPr lang="en-IN" sz="1100" dirty="0"/>
              <a:t>Step 3/6 : RUN echo "Like my </a:t>
            </a:r>
            <a:r>
              <a:rPr lang="en-IN" sz="1100" dirty="0" err="1"/>
              <a:t>CHannel</a:t>
            </a:r>
            <a:r>
              <a:rPr lang="en-IN" sz="1100" dirty="0"/>
              <a:t>......" &gt; /</a:t>
            </a:r>
            <a:r>
              <a:rPr lang="en-IN" sz="1100" dirty="0" err="1"/>
              <a:t>tmp</a:t>
            </a:r>
            <a:r>
              <a:rPr lang="en-IN" sz="1100" dirty="0"/>
              <a:t>/</a:t>
            </a:r>
            <a:r>
              <a:rPr lang="en-IN" sz="1100" dirty="0" err="1"/>
              <a:t>testfile</a:t>
            </a:r>
            <a:endParaRPr lang="en-IN" sz="1100" dirty="0"/>
          </a:p>
          <a:p>
            <a:pPr marL="0" indent="0">
              <a:buNone/>
            </a:pPr>
            <a:r>
              <a:rPr lang="en-IN" sz="1100" dirty="0"/>
              <a:t> ---&gt; Running in 5432629a0f7d</a:t>
            </a:r>
          </a:p>
          <a:p>
            <a:pPr marL="0" indent="0">
              <a:buNone/>
            </a:pPr>
            <a:r>
              <a:rPr lang="en-IN" sz="1100" dirty="0"/>
              <a:t>Removing intermediate container 5432629a0f7d</a:t>
            </a:r>
          </a:p>
          <a:p>
            <a:pPr marL="0" indent="0">
              <a:buNone/>
            </a:pPr>
            <a:r>
              <a:rPr lang="en-IN" sz="1100" dirty="0"/>
              <a:t> ---&gt; d17b716cfceb</a:t>
            </a:r>
          </a:p>
          <a:p>
            <a:pPr marL="0" indent="0">
              <a:buNone/>
            </a:pPr>
            <a:r>
              <a:rPr lang="en-IN" sz="1100" dirty="0"/>
              <a:t>Step 4/6 : ENV </a:t>
            </a:r>
            <a:r>
              <a:rPr lang="en-IN" sz="1100" dirty="0" err="1"/>
              <a:t>myname</a:t>
            </a:r>
            <a:r>
              <a:rPr lang="en-IN" sz="1100" dirty="0"/>
              <a:t> </a:t>
            </a:r>
            <a:r>
              <a:rPr lang="en-IN" sz="1100" dirty="0" err="1"/>
              <a:t>rahamthulla</a:t>
            </a:r>
            <a:endParaRPr lang="en-IN" sz="1100" dirty="0"/>
          </a:p>
          <a:p>
            <a:pPr marL="0" indent="0">
              <a:buNone/>
            </a:pPr>
            <a:r>
              <a:rPr lang="en-IN" sz="1100" dirty="0"/>
              <a:t> ---&gt; Running in 8d7c00350a29</a:t>
            </a:r>
          </a:p>
          <a:p>
            <a:pPr marL="0" indent="0">
              <a:buNone/>
            </a:pPr>
            <a:r>
              <a:rPr lang="en-IN" sz="1100" dirty="0"/>
              <a:t>Removing intermediate container 8d7c00350a29</a:t>
            </a:r>
          </a:p>
          <a:p>
            <a:pPr marL="0" indent="0">
              <a:buNone/>
            </a:pPr>
            <a:r>
              <a:rPr lang="en-IN" sz="1100" dirty="0"/>
              <a:t> ---&gt; eb52186007cb</a:t>
            </a:r>
          </a:p>
          <a:p>
            <a:pPr marL="0" indent="0">
              <a:buNone/>
            </a:pPr>
            <a:r>
              <a:rPr lang="en-IN" sz="1100" dirty="0"/>
              <a:t>Step 5/6 : COPY testfile1 /</a:t>
            </a:r>
            <a:r>
              <a:rPr lang="en-IN" sz="1100" dirty="0" err="1"/>
              <a:t>tmp</a:t>
            </a:r>
            <a:endParaRPr lang="en-IN" sz="1100" dirty="0"/>
          </a:p>
          <a:p>
            <a:pPr marL="0" indent="0">
              <a:buNone/>
            </a:pPr>
            <a:r>
              <a:rPr lang="en-IN" sz="1100" dirty="0"/>
              <a:t> ---&gt; 8c9978370322</a:t>
            </a:r>
          </a:p>
          <a:p>
            <a:pPr marL="0" indent="0">
              <a:buNone/>
            </a:pPr>
            <a:r>
              <a:rPr lang="en-IN" sz="1100" dirty="0"/>
              <a:t>Step 6/6 : ADD test.tar.gz /</a:t>
            </a:r>
            <a:r>
              <a:rPr lang="en-IN" sz="1100" dirty="0" err="1"/>
              <a:t>tmp</a:t>
            </a:r>
            <a:endParaRPr lang="en-IN" sz="1100" dirty="0"/>
          </a:p>
          <a:p>
            <a:pPr marL="0" indent="0">
              <a:buNone/>
            </a:pPr>
            <a:r>
              <a:rPr lang="en-IN" sz="1100" dirty="0"/>
              <a:t> ---&gt; 05338eec10ea</a:t>
            </a:r>
          </a:p>
          <a:p>
            <a:pPr marL="0" indent="0">
              <a:buNone/>
            </a:pPr>
            <a:r>
              <a:rPr lang="en-IN" sz="1100" dirty="0"/>
              <a:t>Successfully built 05338eec10ea</a:t>
            </a:r>
          </a:p>
          <a:p>
            <a:pPr marL="0" indent="0">
              <a:buNone/>
            </a:pPr>
            <a:r>
              <a:rPr lang="en-IN" sz="1100" dirty="0"/>
              <a:t>Successfully tagged </a:t>
            </a:r>
            <a:r>
              <a:rPr lang="en-IN" sz="1100" dirty="0" err="1"/>
              <a:t>newimage:latest</a:t>
            </a:r>
            <a:endParaRPr lang="en-IN" sz="1100" dirty="0"/>
          </a:p>
        </p:txBody>
      </p:sp>
    </p:spTree>
    <p:extLst>
      <p:ext uri="{BB962C8B-B14F-4D97-AF65-F5344CB8AC3E}">
        <p14:creationId xmlns:p14="http://schemas.microsoft.com/office/powerpoint/2010/main" val="861754001"/>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18F791-460C-4621-ADFC-07984A3E2E6D}"/>
              </a:ext>
            </a:extLst>
          </p:cNvPr>
          <p:cNvSpPr>
            <a:spLocks noGrp="1"/>
          </p:cNvSpPr>
          <p:nvPr>
            <p:ph idx="1"/>
          </p:nvPr>
        </p:nvSpPr>
        <p:spPr>
          <a:xfrm>
            <a:off x="152400" y="206188"/>
            <a:ext cx="11779624" cy="6651812"/>
          </a:xfrm>
        </p:spPr>
        <p:txBody>
          <a:bodyPr>
            <a:normAutofit lnSpcReduction="10000"/>
          </a:bodyPr>
          <a:lstStyle/>
          <a:p>
            <a:pPr marL="0" indent="0">
              <a:buNone/>
            </a:pPr>
            <a:r>
              <a:rPr lang="en-US" sz="1600" dirty="0"/>
              <a:t>root@58475826ec62:/</a:t>
            </a:r>
            <a:r>
              <a:rPr lang="en-US" sz="1600" dirty="0" err="1"/>
              <a:t>tmp</a:t>
            </a:r>
            <a:r>
              <a:rPr lang="en-US" sz="1600" dirty="0"/>
              <a:t># ls</a:t>
            </a:r>
          </a:p>
          <a:p>
            <a:pPr marL="0" indent="0">
              <a:buNone/>
            </a:pPr>
            <a:r>
              <a:rPr lang="en-US" sz="1600" dirty="0"/>
              <a:t>test  </a:t>
            </a:r>
            <a:r>
              <a:rPr lang="en-US" sz="1600" dirty="0" err="1"/>
              <a:t>testfile</a:t>
            </a:r>
            <a:r>
              <a:rPr lang="en-US" sz="1600" dirty="0"/>
              <a:t>  testfile1</a:t>
            </a:r>
          </a:p>
          <a:p>
            <a:pPr marL="0" indent="0">
              <a:buNone/>
            </a:pPr>
            <a:r>
              <a:rPr lang="en-US" sz="1600" dirty="0"/>
              <a:t>root@58475826ec62:/</a:t>
            </a:r>
            <a:r>
              <a:rPr lang="en-US" sz="1600" dirty="0" err="1"/>
              <a:t>tmp</a:t>
            </a:r>
            <a:r>
              <a:rPr lang="en-US" sz="1600" dirty="0"/>
              <a:t># cat </a:t>
            </a:r>
            <a:r>
              <a:rPr lang="en-US" sz="1600" dirty="0" err="1"/>
              <a:t>testfile</a:t>
            </a:r>
            <a:endParaRPr lang="en-US" sz="1600" dirty="0"/>
          </a:p>
          <a:p>
            <a:pPr marL="0" indent="0">
              <a:buNone/>
            </a:pPr>
            <a:r>
              <a:rPr lang="en-US" sz="1600" dirty="0"/>
              <a:t>Like my </a:t>
            </a:r>
            <a:r>
              <a:rPr lang="en-US" sz="1600" dirty="0" err="1"/>
              <a:t>CHannel</a:t>
            </a:r>
            <a:r>
              <a:rPr lang="en-US" sz="1600" dirty="0"/>
              <a:t>......</a:t>
            </a:r>
          </a:p>
          <a:p>
            <a:pPr marL="0" indent="0">
              <a:buNone/>
            </a:pPr>
            <a:r>
              <a:rPr lang="en-US" sz="1600" dirty="0"/>
              <a:t>root@58475826ec62:/</a:t>
            </a:r>
            <a:r>
              <a:rPr lang="en-US" sz="1600" dirty="0" err="1"/>
              <a:t>tmp</a:t>
            </a:r>
            <a:r>
              <a:rPr lang="en-US" sz="1600" dirty="0"/>
              <a:t># echo $</a:t>
            </a:r>
            <a:r>
              <a:rPr lang="en-US" sz="1600" dirty="0" err="1"/>
              <a:t>myname</a:t>
            </a:r>
            <a:endParaRPr lang="en-US" sz="1600" dirty="0"/>
          </a:p>
          <a:p>
            <a:pPr marL="0" indent="0">
              <a:buNone/>
            </a:pPr>
            <a:r>
              <a:rPr lang="en-US" sz="1600" dirty="0"/>
              <a:t>rahamthulla</a:t>
            </a:r>
          </a:p>
          <a:p>
            <a:pPr marL="0" indent="0">
              <a:buNone/>
            </a:pPr>
            <a:r>
              <a:rPr lang="en-US" sz="1400" b="1" u="sng" dirty="0">
                <a:solidFill>
                  <a:schemeClr val="accent1"/>
                </a:solidFill>
                <a:latin typeface="+mn-lt"/>
              </a:rPr>
              <a:t>Docker Volume &amp; How to share it</a:t>
            </a:r>
          </a:p>
          <a:p>
            <a:pPr marL="0" indent="0">
              <a:buNone/>
            </a:pPr>
            <a:r>
              <a:rPr lang="en-US" sz="1600" dirty="0">
                <a:highlight>
                  <a:srgbClr val="808080"/>
                </a:highlight>
              </a:rPr>
              <a:t>You can declare a directory as a volume only while creating container</a:t>
            </a:r>
          </a:p>
          <a:p>
            <a:pPr marL="0" indent="0">
              <a:buNone/>
            </a:pPr>
            <a:r>
              <a:rPr lang="en-US" sz="1600" dirty="0"/>
              <a:t>touch file1 file2 &amp;&amp; ls</a:t>
            </a:r>
          </a:p>
          <a:p>
            <a:pPr marL="0" indent="0">
              <a:lnSpc>
                <a:spcPct val="90000"/>
              </a:lnSpc>
              <a:buNone/>
            </a:pPr>
            <a:r>
              <a:rPr lang="en-US" sz="1600" dirty="0">
                <a:solidFill>
                  <a:schemeClr val="accent5"/>
                </a:solidFill>
              </a:rPr>
              <a:t>$ service docker status</a:t>
            </a:r>
          </a:p>
          <a:p>
            <a:pPr marL="0" indent="0">
              <a:buNone/>
            </a:pPr>
            <a:r>
              <a:rPr lang="en-IN" sz="1600" dirty="0"/>
              <a:t>vi </a:t>
            </a:r>
            <a:r>
              <a:rPr lang="en-IN" sz="1600" dirty="0" err="1"/>
              <a:t>Dockerfile</a:t>
            </a:r>
            <a:endParaRPr lang="en-IN" sz="1600" dirty="0"/>
          </a:p>
          <a:p>
            <a:pPr marL="0" indent="0">
              <a:buNone/>
            </a:pPr>
            <a:r>
              <a:rPr lang="en-IN" sz="1600" dirty="0"/>
              <a:t>FROM ubuntu</a:t>
            </a:r>
          </a:p>
          <a:p>
            <a:pPr marL="0" indent="0">
              <a:buNone/>
            </a:pPr>
            <a:r>
              <a:rPr lang="en-IN" sz="1600" dirty="0"/>
              <a:t>VOLUME ["/</a:t>
            </a:r>
            <a:r>
              <a:rPr lang="en-IN" sz="1600" dirty="0" err="1"/>
              <a:t>Myvolume</a:t>
            </a:r>
            <a:r>
              <a:rPr lang="en-IN" sz="1600" dirty="0"/>
              <a:t>"]</a:t>
            </a:r>
          </a:p>
          <a:p>
            <a:pPr marL="0" indent="0">
              <a:buNone/>
            </a:pPr>
            <a:r>
              <a:rPr lang="en-IN" sz="1600" dirty="0" err="1"/>
              <a:t>sudo</a:t>
            </a:r>
            <a:r>
              <a:rPr lang="en-IN" sz="1600" dirty="0"/>
              <a:t> docker build -t </a:t>
            </a:r>
            <a:r>
              <a:rPr lang="en-IN" sz="1600" dirty="0" err="1"/>
              <a:t>myimage</a:t>
            </a:r>
            <a:r>
              <a:rPr lang="en-IN" sz="1600" dirty="0"/>
              <a:t> .</a:t>
            </a:r>
          </a:p>
          <a:p>
            <a:pPr marL="0" indent="0">
              <a:buNone/>
            </a:pPr>
            <a:r>
              <a:rPr lang="en-IN" sz="1600" dirty="0" err="1"/>
              <a:t>sudo</a:t>
            </a:r>
            <a:r>
              <a:rPr lang="en-IN" sz="1600" dirty="0"/>
              <a:t> docker images</a:t>
            </a:r>
          </a:p>
          <a:p>
            <a:pPr marL="0" indent="0">
              <a:buNone/>
            </a:pPr>
            <a:r>
              <a:rPr lang="en-US" sz="1600" dirty="0" err="1">
                <a:solidFill>
                  <a:schemeClr val="accent5"/>
                </a:solidFill>
              </a:rPr>
              <a:t>sudo</a:t>
            </a:r>
            <a:r>
              <a:rPr lang="en-US" sz="1600" dirty="0">
                <a:solidFill>
                  <a:schemeClr val="accent5"/>
                </a:solidFill>
              </a:rPr>
              <a:t> docker run -it --name container1 </a:t>
            </a:r>
            <a:r>
              <a:rPr lang="en-US" sz="1600" dirty="0" err="1">
                <a:solidFill>
                  <a:schemeClr val="accent5"/>
                </a:solidFill>
              </a:rPr>
              <a:t>myimage</a:t>
            </a:r>
            <a:r>
              <a:rPr lang="en-US" sz="1600" dirty="0">
                <a:solidFill>
                  <a:schemeClr val="accent5"/>
                </a:solidFill>
              </a:rPr>
              <a:t> /bin/bash</a:t>
            </a:r>
          </a:p>
          <a:p>
            <a:pPr marL="0" indent="0">
              <a:buNone/>
            </a:pPr>
            <a:r>
              <a:rPr lang="en-IN" sz="1600" dirty="0"/>
              <a:t># cd </a:t>
            </a:r>
            <a:r>
              <a:rPr lang="en-IN" sz="1600" dirty="0" err="1"/>
              <a:t>Myvolume</a:t>
            </a:r>
            <a:r>
              <a:rPr lang="en-IN" sz="1600" dirty="0"/>
              <a:t>/</a:t>
            </a:r>
          </a:p>
          <a:p>
            <a:pPr marL="0" indent="0">
              <a:buNone/>
            </a:pPr>
            <a:r>
              <a:rPr lang="en-IN" sz="1600" dirty="0"/>
              <a:t>root@5a201ae26aed:/</a:t>
            </a:r>
            <a:r>
              <a:rPr lang="en-IN" sz="1600" dirty="0" err="1"/>
              <a:t>Myvolume</a:t>
            </a:r>
            <a:r>
              <a:rPr lang="en-IN" sz="1600" dirty="0"/>
              <a:t># ls &amp;&amp; touch a1 a2 a3</a:t>
            </a:r>
          </a:p>
          <a:p>
            <a:pPr marL="0" indent="0">
              <a:buNone/>
            </a:pPr>
            <a:r>
              <a:rPr lang="en-IN" sz="1600" dirty="0"/>
              <a:t>exit</a:t>
            </a:r>
          </a:p>
        </p:txBody>
      </p:sp>
    </p:spTree>
    <p:extLst>
      <p:ext uri="{BB962C8B-B14F-4D97-AF65-F5344CB8AC3E}">
        <p14:creationId xmlns:p14="http://schemas.microsoft.com/office/powerpoint/2010/main" val="904567740"/>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18F791-460C-4621-ADFC-07984A3E2E6D}"/>
              </a:ext>
            </a:extLst>
          </p:cNvPr>
          <p:cNvSpPr>
            <a:spLocks noGrp="1"/>
          </p:cNvSpPr>
          <p:nvPr>
            <p:ph idx="1"/>
          </p:nvPr>
        </p:nvSpPr>
        <p:spPr>
          <a:xfrm>
            <a:off x="152400" y="206188"/>
            <a:ext cx="11779624" cy="6651812"/>
          </a:xfrm>
        </p:spPr>
        <p:txBody>
          <a:bodyPr>
            <a:normAutofit fontScale="85000" lnSpcReduction="20000"/>
          </a:bodyPr>
          <a:lstStyle/>
          <a:p>
            <a:pPr marL="0" indent="0">
              <a:buNone/>
            </a:pPr>
            <a:r>
              <a:rPr lang="en-IN" dirty="0" err="1"/>
              <a:t>sudo</a:t>
            </a:r>
            <a:r>
              <a:rPr lang="en-IN" dirty="0"/>
              <a:t> docker run --it --name container2 --privileged=true --volumes-from container1 ubuntu /bin/bash</a:t>
            </a:r>
          </a:p>
          <a:p>
            <a:pPr marL="0" indent="0">
              <a:buNone/>
            </a:pPr>
            <a:r>
              <a:rPr lang="en-IN" dirty="0"/>
              <a:t>root@b3cceefe58ab:/</a:t>
            </a:r>
            <a:r>
              <a:rPr lang="en-IN" dirty="0" err="1"/>
              <a:t>Mvolume</a:t>
            </a:r>
            <a:r>
              <a:rPr lang="en-IN" dirty="0"/>
              <a:t># ls</a:t>
            </a:r>
          </a:p>
          <a:p>
            <a:pPr marL="0" indent="0">
              <a:buNone/>
            </a:pPr>
            <a:r>
              <a:rPr lang="en-IN" dirty="0"/>
              <a:t>a1  a2  a3</a:t>
            </a:r>
          </a:p>
          <a:p>
            <a:pPr marL="0" indent="0">
              <a:buNone/>
            </a:pPr>
            <a:r>
              <a:rPr lang="en-IN" dirty="0" err="1"/>
              <a:t>sudo</a:t>
            </a:r>
            <a:r>
              <a:rPr lang="en-IN" dirty="0"/>
              <a:t> docker start container1</a:t>
            </a:r>
          </a:p>
          <a:p>
            <a:pPr marL="0" indent="0">
              <a:buNone/>
            </a:pPr>
            <a:r>
              <a:rPr lang="en-IN" dirty="0" err="1"/>
              <a:t>sudo</a:t>
            </a:r>
            <a:r>
              <a:rPr lang="en-IN" dirty="0"/>
              <a:t> docker attach container1</a:t>
            </a:r>
          </a:p>
          <a:p>
            <a:pPr marL="0" indent="0">
              <a:buNone/>
            </a:pPr>
            <a:r>
              <a:rPr lang="en-IN" dirty="0"/>
              <a:t>cd </a:t>
            </a:r>
            <a:r>
              <a:rPr lang="en-IN" dirty="0" err="1"/>
              <a:t>Myvolume</a:t>
            </a:r>
            <a:r>
              <a:rPr lang="en-IN" dirty="0"/>
              <a:t> =&gt; do as you like</a:t>
            </a:r>
          </a:p>
          <a:p>
            <a:pPr marL="0" indent="0">
              <a:buNone/>
            </a:pPr>
            <a:r>
              <a:rPr lang="en-IN" dirty="0" err="1"/>
              <a:t>sudo</a:t>
            </a:r>
            <a:r>
              <a:rPr lang="en-IN" dirty="0"/>
              <a:t> docker start container2</a:t>
            </a:r>
          </a:p>
          <a:p>
            <a:pPr marL="0" indent="0">
              <a:buNone/>
            </a:pPr>
            <a:r>
              <a:rPr lang="en-IN" dirty="0" err="1"/>
              <a:t>sudo</a:t>
            </a:r>
            <a:r>
              <a:rPr lang="en-IN" dirty="0"/>
              <a:t> docker attach container2</a:t>
            </a:r>
          </a:p>
          <a:p>
            <a:pPr marL="0" indent="0">
              <a:buNone/>
            </a:pPr>
            <a:r>
              <a:rPr lang="en-IN" dirty="0"/>
              <a:t>cd </a:t>
            </a:r>
            <a:r>
              <a:rPr lang="en-IN" dirty="0" err="1"/>
              <a:t>Myvolume</a:t>
            </a:r>
            <a:r>
              <a:rPr lang="en-IN" dirty="0"/>
              <a:t> =&gt; do as you like</a:t>
            </a:r>
          </a:p>
          <a:p>
            <a:pPr marL="0" indent="0">
              <a:buNone/>
            </a:pPr>
            <a:r>
              <a:rPr lang="en-IN" dirty="0"/>
              <a:t>same changes you can view/read/write from container1/2</a:t>
            </a:r>
          </a:p>
          <a:p>
            <a:pPr marL="0" indent="0">
              <a:buNone/>
            </a:pPr>
            <a:r>
              <a:rPr lang="en-IN" dirty="0" err="1"/>
              <a:t>sudo</a:t>
            </a:r>
            <a:r>
              <a:rPr lang="en-IN" dirty="0"/>
              <a:t> docker run -it --name container3 -v /volume2 ubuntu /bin/bash</a:t>
            </a:r>
          </a:p>
          <a:p>
            <a:pPr marL="0" indent="0">
              <a:buNone/>
            </a:pPr>
            <a:r>
              <a:rPr lang="en-IN" dirty="0"/>
              <a:t>root@b7bdb2df7787:/# cd volume2/</a:t>
            </a:r>
          </a:p>
          <a:p>
            <a:pPr marL="0" indent="0">
              <a:buNone/>
            </a:pPr>
            <a:r>
              <a:rPr lang="en-IN" dirty="0"/>
              <a:t>root@b7bdb2df7787:/volume2# touch vol1 vol2 vol3 vol4</a:t>
            </a:r>
          </a:p>
          <a:p>
            <a:pPr marL="0" indent="0">
              <a:buNone/>
            </a:pPr>
            <a:r>
              <a:rPr lang="en-IN" dirty="0"/>
              <a:t>root@b7bdb2df7787:/volume2# ls</a:t>
            </a:r>
          </a:p>
          <a:p>
            <a:pPr marL="0" indent="0">
              <a:buNone/>
            </a:pPr>
            <a:r>
              <a:rPr lang="en-IN" dirty="0"/>
              <a:t>vol1  vol2  vol3  vol4</a:t>
            </a:r>
          </a:p>
          <a:p>
            <a:pPr marL="0" indent="0">
              <a:buNone/>
            </a:pPr>
            <a:r>
              <a:rPr lang="en-IN" dirty="0" err="1"/>
              <a:t>sudo</a:t>
            </a:r>
            <a:r>
              <a:rPr lang="en-IN" dirty="0"/>
              <a:t> docker run -it --name container4 --privileged=true --volumes-from container3 ubuntu /bin/bash</a:t>
            </a:r>
          </a:p>
          <a:p>
            <a:pPr marL="0" indent="0">
              <a:buNone/>
            </a:pPr>
            <a:r>
              <a:rPr lang="en-IN" dirty="0"/>
              <a:t>root@5c596d5d880c:/# cd volume2/</a:t>
            </a:r>
          </a:p>
          <a:p>
            <a:pPr marL="0" indent="0">
              <a:buNone/>
            </a:pPr>
            <a:r>
              <a:rPr lang="en-IN" dirty="0"/>
              <a:t>root@5c596d5d880c:/volume2# ls</a:t>
            </a:r>
          </a:p>
          <a:p>
            <a:pPr marL="0" indent="0">
              <a:buNone/>
            </a:pPr>
            <a:r>
              <a:rPr lang="en-IN" dirty="0"/>
              <a:t>vol1  vol2  vol3  vol4</a:t>
            </a:r>
          </a:p>
        </p:txBody>
      </p:sp>
    </p:spTree>
    <p:extLst>
      <p:ext uri="{BB962C8B-B14F-4D97-AF65-F5344CB8AC3E}">
        <p14:creationId xmlns:p14="http://schemas.microsoft.com/office/powerpoint/2010/main" val="555223040"/>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18F791-460C-4621-ADFC-07984A3E2E6D}"/>
              </a:ext>
            </a:extLst>
          </p:cNvPr>
          <p:cNvSpPr>
            <a:spLocks noGrp="1"/>
          </p:cNvSpPr>
          <p:nvPr>
            <p:ph idx="1"/>
          </p:nvPr>
        </p:nvSpPr>
        <p:spPr>
          <a:xfrm>
            <a:off x="152400" y="206188"/>
            <a:ext cx="11779624" cy="6651812"/>
          </a:xfrm>
        </p:spPr>
        <p:txBody>
          <a:bodyPr>
            <a:normAutofit fontScale="70000" lnSpcReduction="20000"/>
          </a:bodyPr>
          <a:lstStyle/>
          <a:p>
            <a:pPr marL="0" indent="0">
              <a:lnSpc>
                <a:spcPct val="110000"/>
              </a:lnSpc>
              <a:buNone/>
            </a:pPr>
            <a:r>
              <a:rPr lang="en-IN" b="1" dirty="0">
                <a:solidFill>
                  <a:schemeClr val="accent1"/>
                </a:solidFill>
                <a:latin typeface="+mn-lt"/>
              </a:rPr>
              <a:t>Volumes(Host - </a:t>
            </a:r>
            <a:r>
              <a:rPr lang="en-IN" b="1" dirty="0" err="1">
                <a:solidFill>
                  <a:schemeClr val="accent1"/>
                </a:solidFill>
                <a:latin typeface="+mn-lt"/>
              </a:rPr>
              <a:t>COntainer</a:t>
            </a:r>
            <a:r>
              <a:rPr lang="en-IN" b="1" dirty="0">
                <a:solidFill>
                  <a:schemeClr val="accent1"/>
                </a:solidFill>
                <a:latin typeface="+mn-lt"/>
              </a:rPr>
              <a:t>)</a:t>
            </a:r>
          </a:p>
          <a:p>
            <a:pPr marL="0" indent="0">
              <a:buNone/>
            </a:pPr>
            <a:r>
              <a:rPr lang="en-IN" sz="2300" dirty="0" err="1">
                <a:solidFill>
                  <a:schemeClr val="accent5"/>
                </a:solidFill>
              </a:rPr>
              <a:t>sudo</a:t>
            </a:r>
            <a:r>
              <a:rPr lang="en-IN" sz="2300" dirty="0">
                <a:solidFill>
                  <a:schemeClr val="accent5"/>
                </a:solidFill>
              </a:rPr>
              <a:t> docker run -it --name </a:t>
            </a:r>
            <a:r>
              <a:rPr lang="en-IN" sz="2300" dirty="0" err="1">
                <a:solidFill>
                  <a:schemeClr val="accent5"/>
                </a:solidFill>
              </a:rPr>
              <a:t>hostcontainer</a:t>
            </a:r>
            <a:r>
              <a:rPr lang="en-IN" sz="2300" dirty="0">
                <a:solidFill>
                  <a:schemeClr val="accent5"/>
                </a:solidFill>
              </a:rPr>
              <a:t> -v /home/</a:t>
            </a:r>
            <a:r>
              <a:rPr lang="en-IN" sz="2300" dirty="0" err="1">
                <a:solidFill>
                  <a:schemeClr val="accent5"/>
                </a:solidFill>
              </a:rPr>
              <a:t>raham</a:t>
            </a:r>
            <a:r>
              <a:rPr lang="en-IN" sz="2300" dirty="0">
                <a:solidFill>
                  <a:schemeClr val="accent5"/>
                </a:solidFill>
              </a:rPr>
              <a:t>/</a:t>
            </a:r>
            <a:r>
              <a:rPr lang="en-IN" sz="2300" dirty="0" err="1">
                <a:solidFill>
                  <a:schemeClr val="accent5"/>
                </a:solidFill>
              </a:rPr>
              <a:t>dockerarea</a:t>
            </a:r>
            <a:r>
              <a:rPr lang="en-IN" sz="2300" dirty="0">
                <a:solidFill>
                  <a:schemeClr val="accent5"/>
                </a:solidFill>
              </a:rPr>
              <a:t>:/</a:t>
            </a:r>
            <a:r>
              <a:rPr lang="en-IN" sz="2300" dirty="0" err="1">
                <a:solidFill>
                  <a:schemeClr val="accent5"/>
                </a:solidFill>
              </a:rPr>
              <a:t>raham</a:t>
            </a:r>
            <a:r>
              <a:rPr lang="en-IN" sz="2300" dirty="0">
                <a:solidFill>
                  <a:schemeClr val="accent5"/>
                </a:solidFill>
              </a:rPr>
              <a:t> --privileged=true ubuntu /bin/bash</a:t>
            </a:r>
          </a:p>
          <a:p>
            <a:pPr marL="0" indent="0">
              <a:buNone/>
            </a:pPr>
            <a:r>
              <a:rPr lang="en-IN" dirty="0"/>
              <a:t>root@ea00d454e543:/</a:t>
            </a:r>
            <a:r>
              <a:rPr lang="en-IN" dirty="0" err="1"/>
              <a:t>raham</a:t>
            </a:r>
            <a:r>
              <a:rPr lang="en-IN" dirty="0"/>
              <a:t># </a:t>
            </a:r>
            <a:r>
              <a:rPr lang="en-IN" sz="2300" dirty="0">
                <a:solidFill>
                  <a:schemeClr val="accent5"/>
                </a:solidFill>
              </a:rPr>
              <a:t>ls</a:t>
            </a:r>
          </a:p>
          <a:p>
            <a:pPr marL="0" indent="0">
              <a:buNone/>
            </a:pPr>
            <a:r>
              <a:rPr lang="en-IN" dirty="0" err="1"/>
              <a:t>Dockerfile</a:t>
            </a:r>
            <a:r>
              <a:rPr lang="en-IN" dirty="0"/>
              <a:t>  file1  file2  test.tar.gz  testfile1</a:t>
            </a:r>
          </a:p>
          <a:p>
            <a:pPr marL="0" indent="0">
              <a:buNone/>
            </a:pPr>
            <a:r>
              <a:rPr lang="en-IN" dirty="0"/>
              <a:t>exit</a:t>
            </a:r>
          </a:p>
          <a:p>
            <a:pPr marL="0" indent="0">
              <a:buNone/>
            </a:pPr>
            <a:r>
              <a:rPr lang="en-IN" dirty="0" err="1"/>
              <a:t>raham@ubuntu</a:t>
            </a:r>
            <a:r>
              <a:rPr lang="en-IN" dirty="0"/>
              <a:t>:~/</a:t>
            </a:r>
            <a:r>
              <a:rPr lang="en-IN" dirty="0" err="1"/>
              <a:t>dockerarea</a:t>
            </a:r>
            <a:r>
              <a:rPr lang="en-IN" sz="2300" dirty="0">
                <a:solidFill>
                  <a:schemeClr val="accent5"/>
                </a:solidFill>
              </a:rPr>
              <a:t>$ ls</a:t>
            </a:r>
          </a:p>
          <a:p>
            <a:pPr marL="0" indent="0">
              <a:buNone/>
            </a:pPr>
            <a:r>
              <a:rPr lang="en-IN" dirty="0" err="1"/>
              <a:t>Dockerfile</a:t>
            </a:r>
            <a:r>
              <a:rPr lang="en-IN" dirty="0"/>
              <a:t>  file1  file2  test.tar.gz  testfile1</a:t>
            </a:r>
          </a:p>
          <a:p>
            <a:pPr marL="0" indent="0">
              <a:buNone/>
            </a:pPr>
            <a:r>
              <a:rPr lang="en-IN" dirty="0" err="1"/>
              <a:t>raham@ubuntu</a:t>
            </a:r>
            <a:r>
              <a:rPr lang="en-IN" dirty="0"/>
              <a:t>:~/</a:t>
            </a:r>
            <a:r>
              <a:rPr lang="en-IN" dirty="0" err="1"/>
              <a:t>dockerarea</a:t>
            </a:r>
            <a:r>
              <a:rPr lang="en-IN" sz="2300" dirty="0">
                <a:solidFill>
                  <a:schemeClr val="accent5"/>
                </a:solidFill>
              </a:rPr>
              <a:t>$ touch text.txt</a:t>
            </a:r>
          </a:p>
          <a:p>
            <a:pPr marL="0" indent="0">
              <a:buNone/>
            </a:pPr>
            <a:r>
              <a:rPr lang="en-IN" dirty="0" err="1"/>
              <a:t>raham@ubuntu</a:t>
            </a:r>
            <a:r>
              <a:rPr lang="en-IN" dirty="0"/>
              <a:t>:~/</a:t>
            </a:r>
            <a:r>
              <a:rPr lang="en-IN" dirty="0" err="1"/>
              <a:t>dockerarea</a:t>
            </a:r>
            <a:r>
              <a:rPr lang="en-IN" sz="2300" dirty="0">
                <a:solidFill>
                  <a:schemeClr val="accent5"/>
                </a:solidFill>
              </a:rPr>
              <a:t>$ ls</a:t>
            </a:r>
          </a:p>
          <a:p>
            <a:pPr marL="0" indent="0">
              <a:buNone/>
            </a:pPr>
            <a:r>
              <a:rPr lang="en-IN" dirty="0" err="1"/>
              <a:t>Dockerfile</a:t>
            </a:r>
            <a:r>
              <a:rPr lang="en-IN" dirty="0"/>
              <a:t>  file1  file2  testfile1  test.tar.gz  text.txt</a:t>
            </a:r>
          </a:p>
          <a:p>
            <a:pPr marL="0" indent="0">
              <a:buNone/>
            </a:pPr>
            <a:r>
              <a:rPr lang="en-IN" dirty="0" err="1"/>
              <a:t>aham@ubuntu</a:t>
            </a:r>
            <a:r>
              <a:rPr lang="en-IN" dirty="0"/>
              <a:t>:~/</a:t>
            </a:r>
            <a:r>
              <a:rPr lang="en-IN" dirty="0" err="1"/>
              <a:t>dockerarea</a:t>
            </a:r>
            <a:r>
              <a:rPr lang="en-IN" sz="2300" dirty="0">
                <a:solidFill>
                  <a:schemeClr val="accent5"/>
                </a:solidFill>
              </a:rPr>
              <a:t>$ </a:t>
            </a:r>
            <a:r>
              <a:rPr lang="en-IN" sz="2300" dirty="0" err="1">
                <a:solidFill>
                  <a:schemeClr val="accent5"/>
                </a:solidFill>
              </a:rPr>
              <a:t>sudo</a:t>
            </a:r>
            <a:r>
              <a:rPr lang="en-IN" sz="2300" dirty="0">
                <a:solidFill>
                  <a:schemeClr val="accent5"/>
                </a:solidFill>
              </a:rPr>
              <a:t> docker start </a:t>
            </a:r>
            <a:r>
              <a:rPr lang="en-IN" sz="2300" dirty="0" err="1">
                <a:solidFill>
                  <a:schemeClr val="accent5"/>
                </a:solidFill>
              </a:rPr>
              <a:t>hostcontainer</a:t>
            </a:r>
            <a:endParaRPr lang="en-IN" sz="2300" dirty="0">
              <a:solidFill>
                <a:schemeClr val="accent5"/>
              </a:solidFill>
            </a:endParaRPr>
          </a:p>
          <a:p>
            <a:pPr marL="0" indent="0">
              <a:buNone/>
            </a:pPr>
            <a:r>
              <a:rPr lang="en-IN" dirty="0" err="1"/>
              <a:t>hostcontainer</a:t>
            </a:r>
            <a:endParaRPr lang="en-IN" dirty="0"/>
          </a:p>
          <a:p>
            <a:pPr marL="0" indent="0">
              <a:buNone/>
            </a:pPr>
            <a:r>
              <a:rPr lang="en-IN" dirty="0" err="1"/>
              <a:t>raham@ubuntu</a:t>
            </a:r>
            <a:r>
              <a:rPr lang="en-IN" dirty="0"/>
              <a:t>:~/</a:t>
            </a:r>
            <a:r>
              <a:rPr lang="en-IN" dirty="0" err="1"/>
              <a:t>dockerarea</a:t>
            </a:r>
            <a:r>
              <a:rPr lang="en-IN" dirty="0"/>
              <a:t>$ </a:t>
            </a:r>
            <a:r>
              <a:rPr lang="en-IN" sz="2300" dirty="0" err="1">
                <a:solidFill>
                  <a:schemeClr val="accent5"/>
                </a:solidFill>
              </a:rPr>
              <a:t>sudo</a:t>
            </a:r>
            <a:r>
              <a:rPr lang="en-IN" sz="2300" dirty="0">
                <a:solidFill>
                  <a:schemeClr val="accent5"/>
                </a:solidFill>
              </a:rPr>
              <a:t> docker attach </a:t>
            </a:r>
            <a:r>
              <a:rPr lang="en-IN" sz="2300" dirty="0" err="1">
                <a:solidFill>
                  <a:schemeClr val="accent5"/>
                </a:solidFill>
              </a:rPr>
              <a:t>hostcontainer</a:t>
            </a:r>
            <a:endParaRPr lang="en-IN" sz="2300" dirty="0">
              <a:solidFill>
                <a:schemeClr val="accent5"/>
              </a:solidFill>
            </a:endParaRPr>
          </a:p>
          <a:p>
            <a:pPr marL="0" indent="0">
              <a:buNone/>
            </a:pPr>
            <a:r>
              <a:rPr lang="en-IN" dirty="0"/>
              <a:t>root@ea00d454e543:/# cd </a:t>
            </a:r>
            <a:r>
              <a:rPr lang="en-IN" dirty="0" err="1"/>
              <a:t>raham</a:t>
            </a:r>
            <a:r>
              <a:rPr lang="en-IN" dirty="0"/>
              <a:t>/</a:t>
            </a:r>
          </a:p>
          <a:p>
            <a:pPr marL="0" indent="0">
              <a:buNone/>
            </a:pPr>
            <a:r>
              <a:rPr lang="en-IN" dirty="0"/>
              <a:t>root@ea00d454e543:/</a:t>
            </a:r>
            <a:r>
              <a:rPr lang="en-IN" dirty="0" err="1"/>
              <a:t>raham</a:t>
            </a:r>
            <a:r>
              <a:rPr lang="en-IN" dirty="0"/>
              <a:t># ls</a:t>
            </a:r>
          </a:p>
          <a:p>
            <a:pPr marL="0" indent="0">
              <a:buNone/>
            </a:pPr>
            <a:r>
              <a:rPr lang="en-IN" dirty="0" err="1"/>
              <a:t>Dockerfile</a:t>
            </a:r>
            <a:r>
              <a:rPr lang="en-IN" dirty="0"/>
              <a:t>  file1  file2  test.tar.gz  testfile1  text.txt</a:t>
            </a:r>
          </a:p>
          <a:p>
            <a:pPr marL="0" indent="0">
              <a:buNone/>
            </a:pPr>
            <a:r>
              <a:rPr lang="en-IN" dirty="0"/>
              <a:t>oot@ea00d454e543:/</a:t>
            </a:r>
            <a:r>
              <a:rPr lang="en-IN" dirty="0" err="1"/>
              <a:t>raham</a:t>
            </a:r>
            <a:r>
              <a:rPr lang="en-IN" dirty="0"/>
              <a:t># </a:t>
            </a:r>
            <a:r>
              <a:rPr lang="en-IN" sz="2300" dirty="0">
                <a:solidFill>
                  <a:schemeClr val="accent5"/>
                </a:solidFill>
              </a:rPr>
              <a:t>rm text.txt</a:t>
            </a:r>
          </a:p>
          <a:p>
            <a:pPr marL="0" indent="0">
              <a:buNone/>
            </a:pPr>
            <a:r>
              <a:rPr lang="en-IN" dirty="0"/>
              <a:t>root@ea00d454e543:/</a:t>
            </a:r>
            <a:r>
              <a:rPr lang="en-IN" dirty="0" err="1"/>
              <a:t>raham</a:t>
            </a:r>
            <a:r>
              <a:rPr lang="en-IN" sz="2300" dirty="0">
                <a:solidFill>
                  <a:schemeClr val="accent5"/>
                </a:solidFill>
              </a:rPr>
              <a:t># exit</a:t>
            </a:r>
          </a:p>
          <a:p>
            <a:pPr marL="0" indent="0">
              <a:buNone/>
            </a:pPr>
            <a:r>
              <a:rPr lang="en-IN" dirty="0"/>
              <a:t>exit</a:t>
            </a:r>
          </a:p>
          <a:p>
            <a:pPr marL="0" indent="0">
              <a:buNone/>
            </a:pPr>
            <a:r>
              <a:rPr lang="en-IN" dirty="0" err="1"/>
              <a:t>raham@ubuntu</a:t>
            </a:r>
            <a:r>
              <a:rPr lang="en-IN" dirty="0"/>
              <a:t>:~/</a:t>
            </a:r>
            <a:r>
              <a:rPr lang="en-IN" dirty="0" err="1"/>
              <a:t>dockerarea</a:t>
            </a:r>
            <a:r>
              <a:rPr lang="en-IN" sz="2300" dirty="0">
                <a:solidFill>
                  <a:schemeClr val="accent5"/>
                </a:solidFill>
              </a:rPr>
              <a:t>$ ls</a:t>
            </a:r>
          </a:p>
          <a:p>
            <a:pPr marL="0" indent="0">
              <a:buNone/>
            </a:pPr>
            <a:r>
              <a:rPr lang="en-IN" dirty="0" err="1"/>
              <a:t>Dockerfile</a:t>
            </a:r>
            <a:r>
              <a:rPr lang="en-IN" dirty="0"/>
              <a:t>  file1  file2  testfile1  test.tar.gz</a:t>
            </a:r>
          </a:p>
        </p:txBody>
      </p:sp>
    </p:spTree>
    <p:extLst>
      <p:ext uri="{BB962C8B-B14F-4D97-AF65-F5344CB8AC3E}">
        <p14:creationId xmlns:p14="http://schemas.microsoft.com/office/powerpoint/2010/main" val="2206398432"/>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A8C02296-7738-4DDD-85FA-AA05F3498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0" y="0"/>
            <a:ext cx="12192000" cy="6858000"/>
          </a:xfrm>
          <a:prstGeom prst="rect">
            <a:avLst/>
          </a:prstGeom>
        </p:spPr>
      </p:pic>
    </p:spTree>
    <p:extLst>
      <p:ext uri="{BB962C8B-B14F-4D97-AF65-F5344CB8AC3E}">
        <p14:creationId xmlns:p14="http://schemas.microsoft.com/office/powerpoint/2010/main" val="3904782577"/>
      </p:ext>
    </p:extLst>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18F791-460C-4621-ADFC-07984A3E2E6D}"/>
              </a:ext>
            </a:extLst>
          </p:cNvPr>
          <p:cNvSpPr>
            <a:spLocks noGrp="1"/>
          </p:cNvSpPr>
          <p:nvPr>
            <p:ph idx="1"/>
          </p:nvPr>
        </p:nvSpPr>
        <p:spPr>
          <a:xfrm>
            <a:off x="152400" y="206188"/>
            <a:ext cx="11779624" cy="6651812"/>
          </a:xfrm>
        </p:spPr>
        <p:txBody>
          <a:bodyPr/>
          <a:lstStyle/>
          <a:p>
            <a:pPr marL="0" indent="0">
              <a:buNone/>
            </a:pPr>
            <a:endParaRPr lang="en-IN" dirty="0"/>
          </a:p>
        </p:txBody>
      </p:sp>
    </p:spTree>
    <p:extLst>
      <p:ext uri="{BB962C8B-B14F-4D97-AF65-F5344CB8AC3E}">
        <p14:creationId xmlns:p14="http://schemas.microsoft.com/office/powerpoint/2010/main" val="1003978459"/>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18F791-460C-4621-ADFC-07984A3E2E6D}"/>
              </a:ext>
            </a:extLst>
          </p:cNvPr>
          <p:cNvSpPr>
            <a:spLocks noGrp="1"/>
          </p:cNvSpPr>
          <p:nvPr>
            <p:ph idx="1"/>
          </p:nvPr>
        </p:nvSpPr>
        <p:spPr>
          <a:xfrm>
            <a:off x="3657599" y="2711824"/>
            <a:ext cx="4491317" cy="1851212"/>
          </a:xfrm>
        </p:spPr>
        <p:txBody>
          <a:bodyPr>
            <a:normAutofit/>
          </a:bodyPr>
          <a:lstStyle/>
          <a:p>
            <a:pPr marL="0" indent="0" algn="ctr">
              <a:buNone/>
            </a:pPr>
            <a:r>
              <a:rPr lang="en-US" sz="6000" b="1" dirty="0">
                <a:solidFill>
                  <a:schemeClr val="accent1"/>
                </a:solidFill>
                <a:highlight>
                  <a:srgbClr val="C0C0C0"/>
                </a:highlight>
              </a:rPr>
              <a:t>THE END</a:t>
            </a:r>
            <a:endParaRPr lang="en-IN" sz="6000" b="1" dirty="0">
              <a:solidFill>
                <a:schemeClr val="accent1"/>
              </a:solidFill>
              <a:highlight>
                <a:srgbClr val="C0C0C0"/>
              </a:highlight>
            </a:endParaRPr>
          </a:p>
        </p:txBody>
      </p:sp>
    </p:spTree>
    <p:extLst>
      <p:ext uri="{BB962C8B-B14F-4D97-AF65-F5344CB8AC3E}">
        <p14:creationId xmlns:p14="http://schemas.microsoft.com/office/powerpoint/2010/main" val="1384348402"/>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4B90D6-2B1C-44FE-9094-2F1DA2C11AD9}"/>
              </a:ext>
            </a:extLst>
          </p:cNvPr>
          <p:cNvSpPr>
            <a:spLocks noGrp="1"/>
          </p:cNvSpPr>
          <p:nvPr>
            <p:ph idx="1"/>
          </p:nvPr>
        </p:nvSpPr>
        <p:spPr>
          <a:xfrm>
            <a:off x="331694" y="125506"/>
            <a:ext cx="11600330" cy="6732494"/>
          </a:xfrm>
        </p:spPr>
        <p:txBody>
          <a:bodyPr>
            <a:noAutofit/>
          </a:bodyPr>
          <a:lstStyle/>
          <a:p>
            <a:pPr marL="0" indent="0">
              <a:buNone/>
            </a:pPr>
            <a:r>
              <a:rPr lang="en-US" sz="2400" dirty="0">
                <a:solidFill>
                  <a:schemeClr val="accent1"/>
                </a:solidFill>
                <a:latin typeface="Consolas" panose="020B0609020204030204" pitchFamily="49" charset="0"/>
                <a:cs typeface="Times New Roman" panose="02020603050405020304" pitchFamily="18" charset="0"/>
              </a:rPr>
              <a:t>What is Docker?</a:t>
            </a:r>
          </a:p>
          <a:p>
            <a:pPr>
              <a:buFont typeface="Arial" panose="020B0604020202020204" pitchFamily="34" charset="0"/>
              <a:buChar char="•"/>
            </a:pPr>
            <a:r>
              <a:rPr lang="en-US" sz="1800" dirty="0"/>
              <a:t>Docker is a containerization tools which can create this VM docker engine</a:t>
            </a:r>
          </a:p>
          <a:p>
            <a:pPr>
              <a:buFont typeface="Arial" panose="020B0604020202020204" pitchFamily="34" charset="0"/>
              <a:buChar char="•"/>
            </a:pPr>
            <a:r>
              <a:rPr lang="en-US" sz="1800" dirty="0"/>
              <a:t>Container doesn't have any operating system</a:t>
            </a:r>
          </a:p>
          <a:p>
            <a:pPr>
              <a:buFont typeface="Arial" panose="020B0604020202020204" pitchFamily="34" charset="0"/>
              <a:buChar char="•"/>
            </a:pPr>
            <a:r>
              <a:rPr lang="en-US" sz="1800" dirty="0"/>
              <a:t>Docker is a </a:t>
            </a:r>
            <a:r>
              <a:rPr lang="en-US" sz="1800" dirty="0" err="1"/>
              <a:t>velaxy</a:t>
            </a:r>
            <a:r>
              <a:rPr lang="en-US" sz="1800" dirty="0"/>
              <a:t> container</a:t>
            </a:r>
          </a:p>
          <a:p>
            <a:pPr>
              <a:buFont typeface="Arial" panose="020B0604020202020204" pitchFamily="34" charset="0"/>
              <a:buChar char="•"/>
            </a:pPr>
            <a:r>
              <a:rPr lang="en-US" sz="1800" dirty="0"/>
              <a:t>Docker is a lightweight operating system</a:t>
            </a:r>
          </a:p>
          <a:p>
            <a:pPr>
              <a:buFont typeface="Arial" panose="020B0604020202020204" pitchFamily="34" charset="0"/>
              <a:buChar char="•"/>
            </a:pPr>
            <a:r>
              <a:rPr lang="en-US" sz="1800" dirty="0"/>
              <a:t>all types of requirements will pick from Docker Hub an run in container.</a:t>
            </a:r>
          </a:p>
          <a:p>
            <a:pPr>
              <a:buFont typeface="Arial" panose="020B0604020202020204" pitchFamily="34" charset="0"/>
              <a:buChar char="•"/>
            </a:pPr>
            <a:r>
              <a:rPr lang="en-US" sz="1800" dirty="0"/>
              <a:t>container is a type of virtual machine</a:t>
            </a:r>
          </a:p>
          <a:p>
            <a:pPr marL="0" indent="0">
              <a:buNone/>
            </a:pPr>
            <a:r>
              <a:rPr lang="en-US" sz="2400" dirty="0">
                <a:solidFill>
                  <a:schemeClr val="accent1"/>
                </a:solidFill>
                <a:latin typeface="Consolas" panose="020B0609020204030204" pitchFamily="49" charset="0"/>
                <a:cs typeface="Times New Roman" panose="02020603050405020304" pitchFamily="18" charset="0"/>
              </a:rPr>
              <a:t>Advantages of Docker?</a:t>
            </a:r>
          </a:p>
          <a:p>
            <a:pPr>
              <a:buFont typeface="Arial" panose="020B0604020202020204" pitchFamily="34" charset="0"/>
              <a:buChar char="•"/>
            </a:pPr>
            <a:r>
              <a:rPr lang="en-US" sz="1800" dirty="0"/>
              <a:t>No Pre-allocation of RAM</a:t>
            </a:r>
          </a:p>
          <a:p>
            <a:pPr>
              <a:buFont typeface="Arial" panose="020B0604020202020204" pitchFamily="34" charset="0"/>
              <a:buChar char="•"/>
            </a:pPr>
            <a:r>
              <a:rPr lang="en-US" sz="1800" dirty="0"/>
              <a:t>CI efficiency docker enables you build a container image and use that same image across every step of the deplanement process</a:t>
            </a:r>
          </a:p>
          <a:p>
            <a:pPr>
              <a:buFont typeface="Arial" panose="020B0604020202020204" pitchFamily="34" charset="0"/>
              <a:buChar char="•"/>
            </a:pPr>
            <a:r>
              <a:rPr lang="en-US" sz="1800" dirty="0"/>
              <a:t>Less cost</a:t>
            </a:r>
          </a:p>
          <a:p>
            <a:pPr>
              <a:buFont typeface="Arial" panose="020B0604020202020204" pitchFamily="34" charset="0"/>
              <a:buChar char="•"/>
            </a:pPr>
            <a:r>
              <a:rPr lang="en-US" sz="1800" dirty="0"/>
              <a:t>It is light weight(It will use less resource)</a:t>
            </a:r>
          </a:p>
          <a:p>
            <a:pPr>
              <a:buFont typeface="Arial" panose="020B0604020202020204" pitchFamily="34" charset="0"/>
              <a:buChar char="•"/>
            </a:pPr>
            <a:r>
              <a:rPr lang="en-US" sz="1800" dirty="0"/>
              <a:t>It can run in physical HW/ virtual HW or on cloud</a:t>
            </a:r>
          </a:p>
          <a:p>
            <a:pPr>
              <a:buFont typeface="Arial" panose="020B0604020202020204" pitchFamily="34" charset="0"/>
              <a:buChar char="•"/>
            </a:pPr>
            <a:r>
              <a:rPr lang="en-US" sz="1800" dirty="0"/>
              <a:t>You can re use the image</a:t>
            </a:r>
          </a:p>
          <a:p>
            <a:pPr>
              <a:buFont typeface="Arial" panose="020B0604020202020204" pitchFamily="34" charset="0"/>
              <a:buChar char="•"/>
            </a:pPr>
            <a:r>
              <a:rPr lang="en-US" sz="1800" dirty="0"/>
              <a:t>It took very less time to create container</a:t>
            </a:r>
            <a:endParaRPr lang="en-IN" sz="1800" dirty="0"/>
          </a:p>
        </p:txBody>
      </p:sp>
    </p:spTree>
    <p:extLst>
      <p:ext uri="{BB962C8B-B14F-4D97-AF65-F5344CB8AC3E}">
        <p14:creationId xmlns:p14="http://schemas.microsoft.com/office/powerpoint/2010/main" val="506020983"/>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4B90D6-2B1C-44FE-9094-2F1DA2C11AD9}"/>
              </a:ext>
            </a:extLst>
          </p:cNvPr>
          <p:cNvSpPr>
            <a:spLocks noGrp="1"/>
          </p:cNvSpPr>
          <p:nvPr>
            <p:ph idx="1"/>
          </p:nvPr>
        </p:nvSpPr>
        <p:spPr>
          <a:xfrm>
            <a:off x="331694" y="125506"/>
            <a:ext cx="11600330" cy="6732494"/>
          </a:xfrm>
        </p:spPr>
        <p:txBody>
          <a:bodyPr>
            <a:noAutofit/>
          </a:bodyPr>
          <a:lstStyle/>
          <a:p>
            <a:pPr marL="0" indent="0">
              <a:buNone/>
            </a:pPr>
            <a:r>
              <a:rPr lang="en-US" sz="2400" dirty="0">
                <a:solidFill>
                  <a:schemeClr val="accent1"/>
                </a:solidFill>
                <a:latin typeface="Consolas" panose="020B0609020204030204" pitchFamily="49" charset="0"/>
                <a:cs typeface="Times New Roman" panose="02020603050405020304" pitchFamily="18" charset="0"/>
              </a:rPr>
              <a:t>Disadvantages of Docker?</a:t>
            </a:r>
          </a:p>
          <a:p>
            <a:pPr>
              <a:buFont typeface="Arial" panose="020B0604020202020204" pitchFamily="34" charset="0"/>
              <a:buChar char="•"/>
            </a:pPr>
            <a:r>
              <a:rPr lang="en-US" sz="1800" dirty="0"/>
              <a:t>Docker is not a good solution for application that required rich GUI</a:t>
            </a:r>
          </a:p>
          <a:p>
            <a:pPr>
              <a:buFont typeface="Arial" panose="020B0604020202020204" pitchFamily="34" charset="0"/>
              <a:buChar char="•"/>
            </a:pPr>
            <a:r>
              <a:rPr lang="en-US" sz="1800" dirty="0"/>
              <a:t>Difficult to manage large amount of containers</a:t>
            </a:r>
          </a:p>
          <a:p>
            <a:pPr>
              <a:buFont typeface="Arial" panose="020B0604020202020204" pitchFamily="34" charset="0"/>
              <a:buChar char="•"/>
            </a:pPr>
            <a:r>
              <a:rPr lang="en-US" sz="1800" dirty="0"/>
              <a:t>Docker does not provide cross platform compatibility means if an application is designed to run in a docker container on windows then it can't run on Linux</a:t>
            </a:r>
          </a:p>
          <a:p>
            <a:pPr>
              <a:buFont typeface="Arial" panose="020B0604020202020204" pitchFamily="34" charset="0"/>
              <a:buChar char="•"/>
            </a:pPr>
            <a:r>
              <a:rPr lang="en-US" sz="1800" dirty="0"/>
              <a:t>Docker is suitable when the development OS and testing OS are same</a:t>
            </a:r>
          </a:p>
          <a:p>
            <a:pPr>
              <a:buFont typeface="Arial" panose="020B0604020202020204" pitchFamily="34" charset="0"/>
              <a:buChar char="•"/>
            </a:pPr>
            <a:r>
              <a:rPr lang="en-US" sz="1800" dirty="0"/>
              <a:t>if the OS is different, we should use VM</a:t>
            </a:r>
          </a:p>
          <a:p>
            <a:pPr marL="0" indent="0">
              <a:buNone/>
            </a:pPr>
            <a:r>
              <a:rPr lang="en-US" sz="2400" dirty="0">
                <a:solidFill>
                  <a:schemeClr val="accent1"/>
                </a:solidFill>
                <a:latin typeface="Consolas" panose="020B0609020204030204" pitchFamily="49" charset="0"/>
                <a:cs typeface="Times New Roman" panose="02020603050405020304" pitchFamily="18" charset="0"/>
              </a:rPr>
              <a:t>How can you create container:</a:t>
            </a:r>
          </a:p>
          <a:p>
            <a:pPr>
              <a:buFont typeface="Courier New" panose="02070309020205020404" pitchFamily="49" charset="0"/>
              <a:buChar char="o"/>
            </a:pPr>
            <a:r>
              <a:rPr lang="en-US" sz="1800" dirty="0"/>
              <a:t>running state of image</a:t>
            </a:r>
          </a:p>
          <a:p>
            <a:pPr>
              <a:buFont typeface="Courier New" panose="02070309020205020404" pitchFamily="49" charset="0"/>
              <a:buChar char="o"/>
            </a:pPr>
            <a:r>
              <a:rPr lang="en-US" sz="1800" dirty="0"/>
              <a:t>When you run an image it </a:t>
            </a:r>
            <a:r>
              <a:rPr lang="en-US" sz="1800" dirty="0" err="1"/>
              <a:t>wil</a:t>
            </a:r>
            <a:r>
              <a:rPr lang="en-US" sz="1800" dirty="0"/>
              <a:t> become container, container will stop we call as image.</a:t>
            </a:r>
          </a:p>
          <a:p>
            <a:pPr>
              <a:buFont typeface="Courier New" panose="02070309020205020404" pitchFamily="49" charset="0"/>
              <a:buChar char="o"/>
            </a:pPr>
            <a:r>
              <a:rPr lang="en-US" sz="1800" dirty="0"/>
              <a:t>Image can transfer </a:t>
            </a:r>
          </a:p>
          <a:p>
            <a:pPr marL="0" indent="0">
              <a:buNone/>
            </a:pPr>
            <a:endParaRPr lang="en-US" sz="1800" dirty="0"/>
          </a:p>
          <a:p>
            <a:pPr marL="0" indent="0">
              <a:buNone/>
            </a:pPr>
            <a:r>
              <a:rPr lang="en-US" sz="2400" dirty="0">
                <a:solidFill>
                  <a:schemeClr val="accent1"/>
                </a:solidFill>
                <a:latin typeface="Consolas" panose="020B0609020204030204" pitchFamily="49" charset="0"/>
                <a:cs typeface="Times New Roman" panose="02020603050405020304" pitchFamily="18" charset="0"/>
              </a:rPr>
              <a:t>Why do we need docker?</a:t>
            </a:r>
          </a:p>
          <a:p>
            <a:pPr>
              <a:buFont typeface="Courier New" panose="02070309020205020404" pitchFamily="49" charset="0"/>
              <a:buChar char="o"/>
            </a:pPr>
            <a:r>
              <a:rPr lang="en-US" sz="1800" dirty="0"/>
              <a:t>Capability dependency</a:t>
            </a:r>
          </a:p>
          <a:p>
            <a:pPr>
              <a:buFont typeface="Courier New" panose="02070309020205020404" pitchFamily="49" charset="0"/>
              <a:buChar char="o"/>
            </a:pPr>
            <a:r>
              <a:rPr lang="en-US" sz="1800" dirty="0"/>
              <a:t>long setup time</a:t>
            </a:r>
          </a:p>
          <a:p>
            <a:pPr>
              <a:buFont typeface="Courier New" panose="02070309020205020404" pitchFamily="49" charset="0"/>
              <a:buChar char="o"/>
            </a:pPr>
            <a:r>
              <a:rPr lang="en-US" sz="1800" dirty="0"/>
              <a:t>different dev/test/production environment</a:t>
            </a:r>
          </a:p>
        </p:txBody>
      </p:sp>
    </p:spTree>
    <p:extLst>
      <p:ext uri="{BB962C8B-B14F-4D97-AF65-F5344CB8AC3E}">
        <p14:creationId xmlns:p14="http://schemas.microsoft.com/office/powerpoint/2010/main" val="170987276"/>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4B90D6-2B1C-44FE-9094-2F1DA2C11AD9}"/>
              </a:ext>
            </a:extLst>
          </p:cNvPr>
          <p:cNvSpPr>
            <a:spLocks noGrp="1"/>
          </p:cNvSpPr>
          <p:nvPr>
            <p:ph idx="1"/>
          </p:nvPr>
        </p:nvSpPr>
        <p:spPr>
          <a:xfrm>
            <a:off x="331694" y="125506"/>
            <a:ext cx="11600330" cy="6732494"/>
          </a:xfrm>
        </p:spPr>
        <p:txBody>
          <a:bodyPr>
            <a:noAutofit/>
          </a:bodyPr>
          <a:lstStyle/>
          <a:p>
            <a:pPr marL="0" indent="0">
              <a:lnSpc>
                <a:spcPct val="90000"/>
              </a:lnSpc>
              <a:buNone/>
            </a:pPr>
            <a:r>
              <a:rPr lang="en-US" sz="1900" dirty="0">
                <a:solidFill>
                  <a:schemeClr val="accent1"/>
                </a:solidFill>
              </a:rPr>
              <a:t>What container do?</a:t>
            </a:r>
          </a:p>
          <a:p>
            <a:pPr>
              <a:buFont typeface="Arial" panose="020B0604020202020204" pitchFamily="34" charset="0"/>
              <a:buChar char="•"/>
            </a:pPr>
            <a:r>
              <a:rPr lang="en-US" sz="1800" dirty="0"/>
              <a:t>containerization applications</a:t>
            </a:r>
          </a:p>
          <a:p>
            <a:pPr>
              <a:buFont typeface="Arial" panose="020B0604020202020204" pitchFamily="34" charset="0"/>
              <a:buChar char="•"/>
            </a:pPr>
            <a:r>
              <a:rPr lang="en-US" sz="1800" dirty="0"/>
              <a:t>Run each services with its own dependencies in separate containers</a:t>
            </a:r>
          </a:p>
          <a:p>
            <a:pPr marL="0" indent="0">
              <a:lnSpc>
                <a:spcPct val="90000"/>
              </a:lnSpc>
              <a:buNone/>
            </a:pPr>
            <a:r>
              <a:rPr lang="en-US" sz="1900" dirty="0">
                <a:solidFill>
                  <a:schemeClr val="accent1"/>
                </a:solidFill>
              </a:rPr>
              <a:t>Docker Architecture?</a:t>
            </a:r>
          </a:p>
          <a:p>
            <a:pPr>
              <a:buFont typeface="Arial" panose="020B0604020202020204" pitchFamily="34" charset="0"/>
              <a:buChar char="•"/>
            </a:pPr>
            <a:r>
              <a:rPr lang="en-US" sz="1800" dirty="0"/>
              <a:t>A developer can write a docker file as per the requirement(dependencies)</a:t>
            </a:r>
          </a:p>
          <a:p>
            <a:pPr>
              <a:buFont typeface="Arial" panose="020B0604020202020204" pitchFamily="34" charset="0"/>
              <a:buChar char="•"/>
            </a:pPr>
            <a:r>
              <a:rPr lang="en-US" sz="1800" dirty="0"/>
              <a:t>run docker file in Docker Engine it will create an image, image to it will create a container</a:t>
            </a:r>
          </a:p>
          <a:p>
            <a:pPr>
              <a:buFont typeface="Arial" panose="020B0604020202020204" pitchFamily="34" charset="0"/>
              <a:buChar char="•"/>
            </a:pPr>
            <a:r>
              <a:rPr lang="en-US" sz="1800" dirty="0"/>
              <a:t>upload the images in Docker Hub(Registry) it can be useful for all the users </a:t>
            </a:r>
          </a:p>
          <a:p>
            <a:pPr>
              <a:buFont typeface="Arial" panose="020B0604020202020204" pitchFamily="34" charset="0"/>
              <a:buChar char="•"/>
            </a:pPr>
            <a:r>
              <a:rPr lang="en-US" sz="1800" dirty="0"/>
              <a:t>pull the image from Docker Hub and create a container.</a:t>
            </a:r>
          </a:p>
          <a:p>
            <a:pPr>
              <a:buFont typeface="Arial" panose="020B0604020202020204" pitchFamily="34" charset="0"/>
              <a:buChar char="•"/>
            </a:pPr>
            <a:r>
              <a:rPr lang="en-US" sz="1800" dirty="0"/>
              <a:t>container is a layered file system.</a:t>
            </a:r>
          </a:p>
          <a:p>
            <a:pPr marL="0" indent="0">
              <a:lnSpc>
                <a:spcPct val="90000"/>
              </a:lnSpc>
              <a:buNone/>
            </a:pPr>
            <a:r>
              <a:rPr lang="en-US" sz="1900" dirty="0">
                <a:solidFill>
                  <a:schemeClr val="accent1"/>
                </a:solidFill>
              </a:rPr>
              <a:t>Ways to create am images:</a:t>
            </a:r>
          </a:p>
          <a:p>
            <a:pPr marL="0" indent="0">
              <a:buNone/>
            </a:pPr>
            <a:r>
              <a:rPr lang="en-US" sz="1800" dirty="0"/>
              <a:t>1. Take image from docker Hub</a:t>
            </a:r>
          </a:p>
          <a:p>
            <a:pPr marL="0" indent="0">
              <a:buNone/>
            </a:pPr>
            <a:r>
              <a:rPr lang="en-US" sz="1800" dirty="0"/>
              <a:t>2. Create image from docker file</a:t>
            </a:r>
          </a:p>
          <a:p>
            <a:pPr marL="0" indent="0">
              <a:buNone/>
            </a:pPr>
            <a:r>
              <a:rPr lang="en-US" sz="1800" dirty="0"/>
              <a:t>3. Create image from existing docker containers</a:t>
            </a:r>
          </a:p>
          <a:p>
            <a:pPr marL="0" indent="0">
              <a:lnSpc>
                <a:spcPct val="90000"/>
              </a:lnSpc>
              <a:buNone/>
            </a:pPr>
            <a:r>
              <a:rPr lang="en-US" sz="1900" dirty="0">
                <a:solidFill>
                  <a:schemeClr val="accent1"/>
                </a:solidFill>
              </a:rPr>
              <a:t>Docker Container:</a:t>
            </a:r>
          </a:p>
          <a:p>
            <a:pPr marL="0" indent="0">
              <a:buNone/>
            </a:pPr>
            <a:r>
              <a:rPr lang="en-US" sz="1800" dirty="0"/>
              <a:t>Container hold the entire packages that is needed to run the application</a:t>
            </a:r>
          </a:p>
          <a:p>
            <a:pPr marL="0" indent="0">
              <a:buNone/>
            </a:pPr>
            <a:r>
              <a:rPr lang="en-US" sz="1800" dirty="0"/>
              <a:t>container is like a virtual machine</a:t>
            </a:r>
          </a:p>
          <a:p>
            <a:pPr marL="0" indent="0">
              <a:buNone/>
            </a:pPr>
            <a:r>
              <a:rPr lang="en-US" sz="1800" dirty="0"/>
              <a:t>Images becomes container when they run on docker engine </a:t>
            </a:r>
          </a:p>
        </p:txBody>
      </p:sp>
    </p:spTree>
    <p:extLst>
      <p:ext uri="{BB962C8B-B14F-4D97-AF65-F5344CB8AC3E}">
        <p14:creationId xmlns:p14="http://schemas.microsoft.com/office/powerpoint/2010/main" val="4062674533"/>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3BA58C-79E5-4B3B-BF20-F078F00C84DF}"/>
              </a:ext>
            </a:extLst>
          </p:cNvPr>
          <p:cNvSpPr>
            <a:spLocks noGrp="1"/>
          </p:cNvSpPr>
          <p:nvPr>
            <p:ph idx="1"/>
          </p:nvPr>
        </p:nvSpPr>
        <p:spPr>
          <a:xfrm>
            <a:off x="1103312" y="537882"/>
            <a:ext cx="8946541" cy="5710517"/>
          </a:xfrm>
        </p:spPr>
        <p:txBody>
          <a:bodyPr>
            <a:normAutofit fontScale="92500" lnSpcReduction="10000"/>
          </a:bodyPr>
          <a:lstStyle/>
          <a:p>
            <a:pPr marL="0" indent="0">
              <a:buNone/>
            </a:pPr>
            <a:r>
              <a:rPr lang="en-US" b="1" dirty="0">
                <a:solidFill>
                  <a:schemeClr val="accent1"/>
                </a:solidFill>
              </a:rPr>
              <a:t>What is Docker?</a:t>
            </a:r>
          </a:p>
          <a:p>
            <a:pPr marL="0" indent="0">
              <a:buNone/>
            </a:pPr>
            <a:r>
              <a:rPr lang="en-US" dirty="0"/>
              <a:t>Docker is a container, container is a docker.</a:t>
            </a:r>
          </a:p>
          <a:p>
            <a:pPr marL="0" indent="0">
              <a:buNone/>
            </a:pPr>
            <a:r>
              <a:rPr lang="en-US" dirty="0"/>
              <a:t>Building containerization image</a:t>
            </a:r>
          </a:p>
          <a:p>
            <a:pPr marL="0" indent="0">
              <a:buNone/>
            </a:pPr>
            <a:r>
              <a:rPr lang="en-US" dirty="0"/>
              <a:t>Running instance is of docker images is called as docker container.</a:t>
            </a:r>
          </a:p>
          <a:p>
            <a:pPr marL="0" indent="0">
              <a:buNone/>
            </a:pPr>
            <a:r>
              <a:rPr lang="en-US" dirty="0"/>
              <a:t>Docker it build ship and run containerization app in your environment.</a:t>
            </a:r>
          </a:p>
          <a:p>
            <a:pPr marL="0" indent="0">
              <a:buNone/>
            </a:pPr>
            <a:endParaRPr lang="en-US" dirty="0"/>
          </a:p>
          <a:p>
            <a:pPr marL="0" indent="0">
              <a:buNone/>
            </a:pPr>
            <a:r>
              <a:rPr lang="en-US" b="1" dirty="0">
                <a:solidFill>
                  <a:schemeClr val="accent1"/>
                </a:solidFill>
              </a:rPr>
              <a:t>Docker Swarm:</a:t>
            </a:r>
          </a:p>
          <a:p>
            <a:pPr marL="0" indent="0">
              <a:buNone/>
            </a:pPr>
            <a:r>
              <a:rPr lang="en-US" dirty="0"/>
              <a:t>Docker Swarm is a containerization catheterization engine produce from image.</a:t>
            </a:r>
          </a:p>
          <a:p>
            <a:pPr marL="0" indent="0">
              <a:buNone/>
            </a:pPr>
            <a:endParaRPr lang="en-US" dirty="0"/>
          </a:p>
          <a:p>
            <a:pPr marL="0" indent="0">
              <a:buNone/>
            </a:pPr>
            <a:r>
              <a:rPr lang="en-US" b="1" dirty="0">
                <a:solidFill>
                  <a:schemeClr val="accent1"/>
                </a:solidFill>
              </a:rPr>
              <a:t>What is Virtualization?</a:t>
            </a:r>
          </a:p>
          <a:p>
            <a:pPr marL="0" indent="0">
              <a:buNone/>
            </a:pPr>
            <a:r>
              <a:rPr lang="en-US" dirty="0"/>
              <a:t>Multiple operating systems can run on the same machine</a:t>
            </a:r>
          </a:p>
          <a:p>
            <a:pPr marL="0" indent="0">
              <a:buNone/>
            </a:pPr>
            <a:r>
              <a:rPr lang="en-US" dirty="0"/>
              <a:t>Maintenance and Recovery were easy in case of failure conditions</a:t>
            </a:r>
          </a:p>
          <a:p>
            <a:pPr marL="0" indent="0">
              <a:buNone/>
            </a:pPr>
            <a:r>
              <a:rPr lang="en-US" dirty="0"/>
              <a:t>Total cost of ownership was also less due to the reduced need for infrastructure</a:t>
            </a:r>
            <a:endParaRPr lang="en-IN" dirty="0"/>
          </a:p>
        </p:txBody>
      </p:sp>
    </p:spTree>
    <p:extLst>
      <p:ext uri="{BB962C8B-B14F-4D97-AF65-F5344CB8AC3E}">
        <p14:creationId xmlns:p14="http://schemas.microsoft.com/office/powerpoint/2010/main" val="1784758271"/>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3BA58C-79E5-4B3B-BF20-F078F00C84DF}"/>
              </a:ext>
            </a:extLst>
          </p:cNvPr>
          <p:cNvSpPr>
            <a:spLocks noGrp="1"/>
          </p:cNvSpPr>
          <p:nvPr>
            <p:ph idx="1"/>
          </p:nvPr>
        </p:nvSpPr>
        <p:spPr>
          <a:xfrm>
            <a:off x="215153" y="71718"/>
            <a:ext cx="11833411" cy="6786282"/>
          </a:xfrm>
        </p:spPr>
        <p:txBody>
          <a:bodyPr>
            <a:normAutofit/>
          </a:bodyPr>
          <a:lstStyle/>
          <a:p>
            <a:pPr marL="0" indent="0">
              <a:buNone/>
            </a:pPr>
            <a:r>
              <a:rPr lang="en-US" sz="2100" b="1" dirty="0">
                <a:solidFill>
                  <a:schemeClr val="accent1"/>
                </a:solidFill>
              </a:rPr>
              <a:t>Docker Ecosystem: </a:t>
            </a:r>
            <a:r>
              <a:rPr lang="en-US" dirty="0"/>
              <a:t>Set of </a:t>
            </a:r>
            <a:r>
              <a:rPr lang="en-US" dirty="0" err="1"/>
              <a:t>sw</a:t>
            </a:r>
            <a:r>
              <a:rPr lang="en-US" dirty="0"/>
              <a:t> or pkgs</a:t>
            </a:r>
          </a:p>
          <a:p>
            <a:pPr marL="0" indent="0">
              <a:buNone/>
            </a:pPr>
            <a:r>
              <a:rPr lang="en-US" sz="2100" b="1" dirty="0">
                <a:solidFill>
                  <a:schemeClr val="accent1"/>
                </a:solidFill>
              </a:rPr>
              <a:t>Docker client</a:t>
            </a:r>
          </a:p>
          <a:p>
            <a:pPr>
              <a:buFont typeface="Arial" panose="020B0604020202020204" pitchFamily="34" charset="0"/>
              <a:buChar char="•"/>
            </a:pPr>
            <a:r>
              <a:rPr lang="en-US" dirty="0"/>
              <a:t>Docker users interact with docker through a client</a:t>
            </a:r>
          </a:p>
          <a:p>
            <a:pPr>
              <a:buFont typeface="Arial" panose="020B0604020202020204" pitchFamily="34" charset="0"/>
              <a:buChar char="•"/>
            </a:pPr>
            <a:r>
              <a:rPr lang="en-US" dirty="0"/>
              <a:t>docker client users' commands rest API to communicate with the docker daemon commands to the docker daemon</a:t>
            </a:r>
          </a:p>
          <a:p>
            <a:pPr>
              <a:buFont typeface="Arial" panose="020B0604020202020204" pitchFamily="34" charset="0"/>
              <a:buChar char="•"/>
            </a:pPr>
            <a:r>
              <a:rPr lang="en-US" dirty="0"/>
              <a:t>when a client runs server commands on the docker client terminal, the client terminal send these docker</a:t>
            </a:r>
          </a:p>
          <a:p>
            <a:pPr>
              <a:buFont typeface="Arial" panose="020B0604020202020204" pitchFamily="34" charset="0"/>
              <a:buChar char="•"/>
            </a:pPr>
            <a:r>
              <a:rPr lang="en-US" dirty="0"/>
              <a:t>It is possible for docker client to communicate with more than one </a:t>
            </a:r>
            <a:r>
              <a:rPr lang="en-US" dirty="0" err="1"/>
              <a:t>doeman</a:t>
            </a:r>
            <a:endParaRPr lang="en-US" dirty="0"/>
          </a:p>
          <a:p>
            <a:pPr marL="0" indent="0">
              <a:buNone/>
            </a:pPr>
            <a:r>
              <a:rPr lang="en-US" sz="2100" b="1" dirty="0">
                <a:solidFill>
                  <a:schemeClr val="accent1"/>
                </a:solidFill>
              </a:rPr>
              <a:t>Docker Daemon/server/engine</a:t>
            </a:r>
          </a:p>
          <a:p>
            <a:pPr marL="0" indent="0">
              <a:buNone/>
            </a:pPr>
            <a:r>
              <a:rPr lang="en-US" dirty="0"/>
              <a:t>Docker daemon runs the Host OS</a:t>
            </a:r>
          </a:p>
          <a:p>
            <a:pPr marL="0" indent="0">
              <a:buNone/>
            </a:pPr>
            <a:r>
              <a:rPr lang="en-US" dirty="0"/>
              <a:t>It is responsible for running containers to manages docker services</a:t>
            </a:r>
          </a:p>
          <a:p>
            <a:pPr marL="0" indent="0">
              <a:buNone/>
            </a:pPr>
            <a:r>
              <a:rPr lang="en-US" sz="2100" b="1" dirty="0">
                <a:solidFill>
                  <a:schemeClr val="accent1"/>
                </a:solidFill>
              </a:rPr>
              <a:t>Docker Hub(Registry)</a:t>
            </a:r>
          </a:p>
          <a:p>
            <a:pPr marL="0" indent="0">
              <a:buNone/>
            </a:pPr>
            <a:r>
              <a:rPr lang="en-US" dirty="0"/>
              <a:t>Docker registry is a storage place and manages the docker images</a:t>
            </a:r>
          </a:p>
          <a:p>
            <a:pPr marL="0" indent="0">
              <a:buNone/>
            </a:pPr>
            <a:r>
              <a:rPr lang="en-US" dirty="0"/>
              <a:t>there are two types of registries in the docker</a:t>
            </a:r>
          </a:p>
          <a:p>
            <a:pPr marL="0" indent="0">
              <a:buNone/>
            </a:pPr>
            <a:r>
              <a:rPr lang="en-US" dirty="0"/>
              <a:t>a. Public Registry:</a:t>
            </a:r>
          </a:p>
          <a:p>
            <a:pPr marL="0" indent="0">
              <a:buNone/>
            </a:pPr>
            <a:r>
              <a:rPr lang="en-US" dirty="0"/>
              <a:t>b. Private Registry: </a:t>
            </a:r>
            <a:endParaRPr lang="en-IN" dirty="0"/>
          </a:p>
        </p:txBody>
      </p:sp>
    </p:spTree>
    <p:extLst>
      <p:ext uri="{BB962C8B-B14F-4D97-AF65-F5344CB8AC3E}">
        <p14:creationId xmlns:p14="http://schemas.microsoft.com/office/powerpoint/2010/main" val="3314103628"/>
      </p:ext>
    </p:extLst>
  </p:cSld>
  <p:clrMapOvr>
    <a:masterClrMapping/>
  </p:clrMapOvr>
  <p:transition spd="slow">
    <p:cove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TM02836342[[fn=Ion]]</Template>
  <TotalTime>1336</TotalTime>
  <Words>4505</Words>
  <Application>Microsoft Office PowerPoint</Application>
  <PresentationFormat>Widescreen</PresentationFormat>
  <Paragraphs>514</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Century Gothic</vt:lpstr>
      <vt:lpstr>Consolas</vt:lpstr>
      <vt:lpstr>Courier New</vt:lpstr>
      <vt:lpstr>Times New Roman</vt:lpstr>
      <vt:lpstr>Wingdings 3</vt:lpstr>
      <vt:lpstr>Ion</vt:lpstr>
      <vt:lpstr>Docker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 Commands in Docker Sell all images present in your local machine: docker images Find out images in docker hub: docker search Jenkins/ubuntu/etc Download images from docker hub to local machine: docker pull Jenkins/ubuntu/etc TO give name to container: docker run -it --name Raham ubuntu /bin/bash To check service is start to not: service docker status TO start container: docker start Raham To go inside container: docker attach Raham To see all container: docker ps -a TO see only running container: docker ps  =&gt; process status To stop container: docker stop Raham To delete container: docker rm Raham -i =&gt; interactive mode -t =&gt; terminal rum=&gt;create and run ps =&gt; Process status(running container); -a=all(stop/running)</vt:lpstr>
      <vt:lpstr>PowerPoint Presentation</vt:lpstr>
      <vt:lpstr>PowerPoint Presentation</vt:lpstr>
      <vt:lpstr>Disadvantages(limitations) of Docker Docker is not a good solution for application that requires rich GUI Difficult to manage large amount of container Docker doesn't provide cross platform compatibility means if an application is designed to run in a docker container on windows, then its container in Linux or vice versa Docker is suitable when the development OS and testing OS are same, if the OS is different, we should use VM No solution for data recovery and backup  Docker Architecture Developer can create the Dockerfile, once we run the Dockerfile it will create image. Image is called as Docker Engine or Docker Daemon. If run image it become container, if stop container it become image, so image is called as container, container called as image After creating image, it will store in Docker Hub or Docker Repository from here we will pull the images  container call as layered file system.  </vt:lpstr>
      <vt:lpstr>Docker (Components)Ecosystem:  Docker ecosystem contain  set of software or packages  Docker client docker user can interact with docker daemon through a client(CLI) docker client uses commands and rest API to community with the docker daemon when a client runs any server commands on the docker client terminal the client terminal sends the docker commands to the docker daemon it is possible for docker client to community with the more than one daemon  Docker Daemon / Server docker daemon round on the Host OS It is responsible for running containers to manage docker services docker daemon can community with other daemons  Docker Hub docker registry manage and store the docker images there are two types of registry in docker  Public registry: it is called as docker hub  private registry: it is used to store images within the enterprise   Docker images docker images are the read only binary templates used to create docker containers single file with all dependencies and configuration required to run a program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dc:title>
  <dc:creator>Rahamthulla Shaik</dc:creator>
  <cp:lastModifiedBy>Rahamthulla Shaik</cp:lastModifiedBy>
  <cp:revision>106</cp:revision>
  <dcterms:created xsi:type="dcterms:W3CDTF">2022-02-12T15:30:27Z</dcterms:created>
  <dcterms:modified xsi:type="dcterms:W3CDTF">2022-03-08T03:10:17Z</dcterms:modified>
</cp:coreProperties>
</file>